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14"/>
  </p:notesMasterIdLst>
  <p:sldIdLst>
    <p:sldId id="256" r:id="rId2"/>
    <p:sldId id="257" r:id="rId3"/>
    <p:sldId id="260" r:id="rId4"/>
    <p:sldId id="258" r:id="rId5"/>
    <p:sldId id="259" r:id="rId6"/>
    <p:sldId id="261" r:id="rId7"/>
    <p:sldId id="262" r:id="rId8"/>
    <p:sldId id="263" r:id="rId9"/>
    <p:sldId id="264" r:id="rId10"/>
    <p:sldId id="265" r:id="rId11"/>
    <p:sldId id="266" r:id="rId12"/>
    <p:sldId id="267" r:id="rId1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16" d="100"/>
          <a:sy n="116" d="100"/>
        </p:scale>
        <p:origin x="2178"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BE28CF-4159-45B8-867B-29C587D0FF7A}" type="datetimeFigureOut">
              <a:rPr lang="fr-FR" smtClean="0"/>
              <a:pPr/>
              <a:t>17/03/2016</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620B1B-716E-46C9-B900-DA55FDC1B99F}" type="slidenum">
              <a:rPr lang="fr-FR" smtClean="0"/>
              <a:pPr/>
              <a:t>‹N°›</a:t>
            </a:fld>
            <a:endParaRPr lang="fr-FR"/>
          </a:p>
        </p:txBody>
      </p:sp>
    </p:spTree>
    <p:extLst>
      <p:ext uri="{BB962C8B-B14F-4D97-AF65-F5344CB8AC3E}">
        <p14:creationId xmlns:p14="http://schemas.microsoft.com/office/powerpoint/2010/main" val="21480758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ctangle à coins arrondis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ous-titr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r>
              <a:rPr lang="fr-FR" smtClean="0"/>
              <a:t>Janvier 2016</a:t>
            </a:r>
            <a:endParaRPr lang="fr-FR"/>
          </a:p>
        </p:txBody>
      </p:sp>
      <p:sp>
        <p:nvSpPr>
          <p:cNvPr id="17" name="Espace réservé du pied de page 16"/>
          <p:cNvSpPr>
            <a:spLocks noGrp="1"/>
          </p:cNvSpPr>
          <p:nvPr>
            <p:ph type="ftr" sz="quarter" idx="11"/>
          </p:nvPr>
        </p:nvSpPr>
        <p:spPr/>
        <p:txBody>
          <a:bodyPr/>
          <a:lstStyle/>
          <a:p>
            <a:endParaRPr lang="fr-FR"/>
          </a:p>
        </p:txBody>
      </p:sp>
      <p:sp>
        <p:nvSpPr>
          <p:cNvPr id="29" name="Espace réservé du numéro de diapositive 28"/>
          <p:cNvSpPr>
            <a:spLocks noGrp="1"/>
          </p:cNvSpPr>
          <p:nvPr>
            <p:ph type="sldNum" sz="quarter" idx="12"/>
          </p:nvPr>
        </p:nvSpPr>
        <p:spPr/>
        <p:txBody>
          <a:bodyPr lIns="0" tIns="0" rIns="0" bIns="0">
            <a:noAutofit/>
          </a:bodyPr>
          <a:lstStyle>
            <a:lvl1pPr>
              <a:defRPr sz="1400">
                <a:solidFill>
                  <a:srgbClr val="FFFFFF"/>
                </a:solidFill>
              </a:defRPr>
            </a:lvl1pPr>
          </a:lstStyle>
          <a:p>
            <a:fld id="{35A19059-1EA8-4245-A59C-4A764C890FA8}" type="slidenum">
              <a:rPr lang="fr-FR" smtClean="0"/>
              <a:pPr/>
              <a:t>‹N°›</a:t>
            </a:fld>
            <a:endParaRPr lang="fr-FR"/>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r>
              <a:rPr lang="fr-FR" smtClean="0"/>
              <a:t>Janvier 2016</a:t>
            </a:r>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5A19059-1EA8-4245-A59C-4A764C890FA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1"/>
            <a:ext cx="201168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914400" y="274640"/>
            <a:ext cx="55626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r>
              <a:rPr lang="fr-FR" smtClean="0"/>
              <a:t>Janvier 2016</a:t>
            </a:r>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5A19059-1EA8-4245-A59C-4A764C890FA8}"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r>
              <a:rPr lang="fr-FR" smtClean="0"/>
              <a:t>Janvier 2016</a:t>
            </a:r>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5A19059-1EA8-4245-A59C-4A764C890FA8}" type="slidenum">
              <a:rPr lang="fr-FR" smtClean="0"/>
              <a:pPr/>
              <a:t>‹N°›</a:t>
            </a:fld>
            <a:endParaRPr lang="fr-FR"/>
          </a:p>
        </p:txBody>
      </p:sp>
      <p:sp>
        <p:nvSpPr>
          <p:cNvPr id="8" name="Espace réservé du contenu 7"/>
          <p:cNvSpPr>
            <a:spLocks noGrp="1"/>
          </p:cNvSpPr>
          <p:nvPr>
            <p:ph sz="quarter" idx="1"/>
          </p:nvPr>
        </p:nvSpPr>
        <p:spPr>
          <a:xfrm>
            <a:off x="914400" y="1447800"/>
            <a:ext cx="777240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ctangle à coins arrondis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r>
              <a:rPr lang="fr-FR" smtClean="0"/>
              <a:t>Janvier 2016</a:t>
            </a:r>
            <a:endParaRPr lang="fr-FR"/>
          </a:p>
        </p:txBody>
      </p:sp>
      <p:sp>
        <p:nvSpPr>
          <p:cNvPr id="5" name="Espace réservé du pied de page 4"/>
          <p:cNvSpPr>
            <a:spLocks noGrp="1"/>
          </p:cNvSpPr>
          <p:nvPr>
            <p:ph type="ftr" sz="quarter" idx="11"/>
          </p:nvPr>
        </p:nvSpPr>
        <p:spPr>
          <a:xfrm>
            <a:off x="800100" y="6172200"/>
            <a:ext cx="4000500" cy="457200"/>
          </a:xfrm>
        </p:spPr>
        <p:txBody>
          <a:bodyPr/>
          <a:lstStyle/>
          <a:p>
            <a:endParaRPr lang="fr-FR"/>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146304" y="6208776"/>
            <a:ext cx="457200" cy="457200"/>
          </a:xfrm>
        </p:spPr>
        <p:txBody>
          <a:bodyPr/>
          <a:lstStyle/>
          <a:p>
            <a:fld id="{35A19059-1EA8-4245-A59C-4A764C890FA8}"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r>
              <a:rPr lang="fr-FR" smtClean="0"/>
              <a:t>Janvier 2016</a:t>
            </a:r>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5A19059-1EA8-4245-A59C-4A764C890FA8}" type="slidenum">
              <a:rPr lang="fr-FR" smtClean="0"/>
              <a:pPr/>
              <a:t>‹N°›</a:t>
            </a:fld>
            <a:endParaRPr lang="fr-FR"/>
          </a:p>
        </p:txBody>
      </p:sp>
      <p:sp>
        <p:nvSpPr>
          <p:cNvPr id="9" name="Espace réservé du contenu 8"/>
          <p:cNvSpPr>
            <a:spLocks noGrp="1"/>
          </p:cNvSpPr>
          <p:nvPr>
            <p:ph sz="quarter" idx="1"/>
          </p:nvPr>
        </p:nvSpPr>
        <p:spPr>
          <a:xfrm>
            <a:off x="914400" y="1447800"/>
            <a:ext cx="374904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933950" y="1447800"/>
            <a:ext cx="374904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914400" y="273050"/>
            <a:ext cx="7772400" cy="1143000"/>
          </a:xfrm>
        </p:spPr>
        <p:txBody>
          <a:bodyPr anchor="b" anchorCtr="0"/>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r>
              <a:rPr lang="fr-FR" smtClean="0"/>
              <a:t>Janvier 2016</a:t>
            </a:r>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5A19059-1EA8-4245-A59C-4A764C890FA8}" type="slidenum">
              <a:rPr lang="fr-FR" smtClean="0"/>
              <a:pPr/>
              <a:t>‹N°›</a:t>
            </a:fld>
            <a:endParaRPr lang="fr-FR"/>
          </a:p>
        </p:txBody>
      </p:sp>
      <p:sp>
        <p:nvSpPr>
          <p:cNvPr id="11" name="Espace réservé du contenu 10"/>
          <p:cNvSpPr>
            <a:spLocks noGrp="1"/>
          </p:cNvSpPr>
          <p:nvPr>
            <p:ph sz="half" idx="2"/>
          </p:nvPr>
        </p:nvSpPr>
        <p:spPr>
          <a:xfrm>
            <a:off x="914400" y="2247900"/>
            <a:ext cx="3733800" cy="38862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4"/>
          </p:nvPr>
        </p:nvSpPr>
        <p:spPr>
          <a:xfrm>
            <a:off x="4953000" y="2247900"/>
            <a:ext cx="3733800" cy="38862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r>
              <a:rPr lang="fr-FR" smtClean="0"/>
              <a:t>Janvier 2016</a:t>
            </a:r>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5A19059-1EA8-4245-A59C-4A764C890FA8}"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r>
              <a:rPr lang="fr-FR" smtClean="0"/>
              <a:t>Janvier 2016</a:t>
            </a:r>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5A19059-1EA8-4245-A59C-4A764C890FA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ctangle à coins arrondis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914400" y="273050"/>
            <a:ext cx="7772400" cy="1143000"/>
          </a:xfrm>
        </p:spPr>
        <p:txBody>
          <a:bodyPr anchor="b" anchorCtr="0"/>
          <a:lstStyle>
            <a:lvl1pPr algn="l">
              <a:buNone/>
              <a:defRPr sz="4000" b="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r>
              <a:rPr lang="fr-FR" smtClean="0"/>
              <a:t>Janvier 2016</a:t>
            </a:r>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5A19059-1EA8-4245-A59C-4A764C890FA8}" type="slidenum">
              <a:rPr lang="fr-FR" smtClean="0"/>
              <a:pPr/>
              <a:t>‹N°›</a:t>
            </a:fld>
            <a:endParaRPr lang="fr-FR"/>
          </a:p>
        </p:txBody>
      </p:sp>
      <p:sp>
        <p:nvSpPr>
          <p:cNvPr id="11" name="Espace réservé du contenu 10"/>
          <p:cNvSpPr>
            <a:spLocks noGrp="1"/>
          </p:cNvSpPr>
          <p:nvPr>
            <p:ph sz="quarter" idx="1"/>
          </p:nvPr>
        </p:nvSpPr>
        <p:spPr>
          <a:xfrm>
            <a:off x="2971800" y="1600200"/>
            <a:ext cx="5715000" cy="44958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r>
              <a:rPr lang="fr-FR" smtClean="0"/>
              <a:t>Janvier 2016</a:t>
            </a:r>
            <a:endParaRPr lang="fr-FR"/>
          </a:p>
        </p:txBody>
      </p:sp>
      <p:sp>
        <p:nvSpPr>
          <p:cNvPr id="6" name="Espace réservé du pied de page 5"/>
          <p:cNvSpPr>
            <a:spLocks noGrp="1"/>
          </p:cNvSpPr>
          <p:nvPr>
            <p:ph type="ftr" sz="quarter" idx="11"/>
          </p:nvPr>
        </p:nvSpPr>
        <p:spPr>
          <a:xfrm>
            <a:off x="914400" y="6172200"/>
            <a:ext cx="3886200" cy="457200"/>
          </a:xfrm>
        </p:spPr>
        <p:txBody>
          <a:bodyPr/>
          <a:lstStyle/>
          <a:p>
            <a:endParaRPr lang="fr-FR"/>
          </a:p>
        </p:txBody>
      </p:sp>
      <p:sp>
        <p:nvSpPr>
          <p:cNvPr id="7" name="Espace réservé du numéro de diapositive 6"/>
          <p:cNvSpPr>
            <a:spLocks noGrp="1"/>
          </p:cNvSpPr>
          <p:nvPr>
            <p:ph type="sldNum" sz="quarter" idx="12"/>
          </p:nvPr>
        </p:nvSpPr>
        <p:spPr>
          <a:xfrm>
            <a:off x="146304" y="6208776"/>
            <a:ext cx="457200" cy="457200"/>
          </a:xfrm>
        </p:spPr>
        <p:txBody>
          <a:bodyPr/>
          <a:lstStyle/>
          <a:p>
            <a:fld id="{35A19059-1EA8-4245-A59C-4A764C890FA8}" type="slidenum">
              <a:rPr lang="fr-FR" smtClean="0"/>
              <a:pPr/>
              <a:t>‹N°›</a:t>
            </a:fld>
            <a:endParaRPr lang="fr-FR"/>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Espace réservé pour une image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fr-FR" smtClean="0"/>
              <a:t>Cliquez sur l'icône pour ajouter une image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ctangle à coins arrondis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Espace réservé du titre 21"/>
          <p:cNvSpPr>
            <a:spLocks noGrp="1"/>
          </p:cNvSpPr>
          <p:nvPr>
            <p:ph type="title"/>
          </p:nvPr>
        </p:nvSpPr>
        <p:spPr>
          <a:xfrm>
            <a:off x="914400" y="274638"/>
            <a:ext cx="7772400" cy="1143000"/>
          </a:xfrm>
          <a:prstGeom prst="rect">
            <a:avLst/>
          </a:prstGeom>
        </p:spPr>
        <p:txBody>
          <a:bodyPr bIns="91440" anchor="b" anchorCtr="0">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r>
              <a:rPr lang="fr-FR" smtClean="0"/>
              <a:t>Janvier 2016</a:t>
            </a:r>
            <a:endParaRPr lang="fr-FR"/>
          </a:p>
        </p:txBody>
      </p:sp>
      <p:sp>
        <p:nvSpPr>
          <p:cNvPr id="3" name="Espace réservé du pied de page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fr-FR"/>
          </a:p>
        </p:txBody>
      </p:sp>
      <p:sp>
        <p:nvSpPr>
          <p:cNvPr id="23" name="Espace réservé du numéro de diapositive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35A19059-1EA8-4245-A59C-4A764C890FA8}"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emploi.belgique.be/moduleDefault.aspx?id=1958"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oiraproject.eu/"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428728" y="4857760"/>
            <a:ext cx="6400800" cy="1000132"/>
          </a:xfrm>
        </p:spPr>
        <p:txBody>
          <a:bodyPr/>
          <a:lstStyle/>
          <a:p>
            <a:r>
              <a:rPr lang="fr-FR" dirty="0" smtClean="0"/>
              <a:t>Janvier 2016</a:t>
            </a:r>
            <a:endParaRPr lang="fr-FR" dirty="0"/>
          </a:p>
        </p:txBody>
      </p:sp>
      <p:sp>
        <p:nvSpPr>
          <p:cNvPr id="2" name="Titre 1"/>
          <p:cNvSpPr>
            <a:spLocks noGrp="1"/>
          </p:cNvSpPr>
          <p:nvPr>
            <p:ph type="ctrTitle"/>
          </p:nvPr>
        </p:nvSpPr>
        <p:spPr/>
        <p:txBody>
          <a:bodyPr>
            <a:normAutofit/>
          </a:bodyPr>
          <a:lstStyle/>
          <a:p>
            <a:r>
              <a:rPr lang="fr-FR" b="1" dirty="0" smtClean="0"/>
              <a:t>Aperçu de la réglementation relative au bien-être au </a:t>
            </a:r>
            <a:r>
              <a:rPr lang="fr-FR" b="1" dirty="0" smtClean="0"/>
              <a:t>travail</a:t>
            </a:r>
            <a:endParaRPr lang="fr-FR"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418058"/>
          </a:xfrm>
        </p:spPr>
        <p:txBody>
          <a:bodyPr>
            <a:noAutofit/>
          </a:bodyPr>
          <a:lstStyle/>
          <a:p>
            <a:r>
              <a:rPr lang="fr-FR" sz="3200" dirty="0" smtClean="0"/>
              <a:t>Surveillance médicale (AR 28/05/2003)</a:t>
            </a:r>
            <a:endParaRPr lang="fr-FR" sz="3200" dirty="0"/>
          </a:p>
        </p:txBody>
      </p:sp>
      <p:sp>
        <p:nvSpPr>
          <p:cNvPr id="3" name="Espace réservé de la date 2"/>
          <p:cNvSpPr>
            <a:spLocks noGrp="1"/>
          </p:cNvSpPr>
          <p:nvPr>
            <p:ph type="dt" sz="half" idx="10"/>
          </p:nvPr>
        </p:nvSpPr>
        <p:spPr/>
        <p:txBody>
          <a:bodyPr/>
          <a:lstStyle/>
          <a:p>
            <a:r>
              <a:rPr lang="fr-FR" smtClean="0"/>
              <a:t>Janvier 2016</a:t>
            </a:r>
            <a:endParaRPr lang="fr-FR"/>
          </a:p>
        </p:txBody>
      </p:sp>
      <p:sp>
        <p:nvSpPr>
          <p:cNvPr id="4" name="Espace réservé du numéro de diapositive 3"/>
          <p:cNvSpPr>
            <a:spLocks noGrp="1"/>
          </p:cNvSpPr>
          <p:nvPr>
            <p:ph type="sldNum" sz="quarter" idx="12"/>
          </p:nvPr>
        </p:nvSpPr>
        <p:spPr/>
        <p:txBody>
          <a:bodyPr/>
          <a:lstStyle/>
          <a:p>
            <a:fld id="{35A19059-1EA8-4245-A59C-4A764C890FA8}" type="slidenum">
              <a:rPr lang="fr-FR" smtClean="0"/>
              <a:pPr/>
              <a:t>10</a:t>
            </a:fld>
            <a:endParaRPr lang="fr-FR"/>
          </a:p>
        </p:txBody>
      </p:sp>
      <p:sp>
        <p:nvSpPr>
          <p:cNvPr id="5" name="Espace réservé du contenu 4"/>
          <p:cNvSpPr>
            <a:spLocks noGrp="1"/>
          </p:cNvSpPr>
          <p:nvPr>
            <p:ph sz="quarter" idx="1"/>
          </p:nvPr>
        </p:nvSpPr>
        <p:spPr>
          <a:xfrm>
            <a:off x="914400" y="692696"/>
            <a:ext cx="7772400" cy="5832648"/>
          </a:xfrm>
        </p:spPr>
        <p:txBody>
          <a:bodyPr>
            <a:normAutofit fontScale="62500" lnSpcReduction="20000"/>
          </a:bodyPr>
          <a:lstStyle/>
          <a:p>
            <a:r>
              <a:rPr lang="fr-FR" b="1" dirty="0" smtClean="0">
                <a:solidFill>
                  <a:schemeClr val="accent1"/>
                </a:solidFill>
              </a:rPr>
              <a:t>Fait partie intégrante de la politique du bien-être </a:t>
            </a:r>
          </a:p>
          <a:p>
            <a:pPr lvl="1"/>
            <a:r>
              <a:rPr lang="fr-FR" dirty="0" smtClean="0"/>
              <a:t>Objectif : promotion et maintien de la santé des travailleurs par la prévention des risques (promotion des possibilités d’emploi via la proposition de méthodes de travail adaptées, des aménagements du poste du travail et la recherche d’un travail adapté, dépister aussi précocement que possible les maladies professionnelles et affections liées au travail, collaborer à la recherche et à l’étude des facteurs de risques des MP, …)</a:t>
            </a:r>
          </a:p>
          <a:p>
            <a:pPr lvl="1"/>
            <a:r>
              <a:rPr lang="fr-FR" dirty="0" smtClean="0"/>
              <a:t>Via l’examen de prévention (médical), proposition à l’employeur de mesures de protection ou de prévention: cf. art. 34 qui liste les mesures exemplatives:</a:t>
            </a:r>
          </a:p>
          <a:p>
            <a:pPr lvl="2"/>
            <a:r>
              <a:rPr lang="fr-BE" dirty="0" smtClean="0"/>
              <a:t>une </a:t>
            </a:r>
            <a:r>
              <a:rPr lang="fr-BE" dirty="0"/>
              <a:t>réduction de la durée, de l'intensité ou de la fréquence de l'exposition à ces agents ou </a:t>
            </a:r>
            <a:r>
              <a:rPr lang="fr-BE" dirty="0" smtClean="0"/>
              <a:t>contraintes;</a:t>
            </a:r>
          </a:p>
          <a:p>
            <a:pPr lvl="2"/>
            <a:r>
              <a:rPr lang="fr-BE" dirty="0" smtClean="0"/>
              <a:t>une </a:t>
            </a:r>
            <a:r>
              <a:rPr lang="fr-BE" dirty="0"/>
              <a:t>proposition d'aménagement ou d'adaptation du poste de travail ou de l'activité et/ou des méthodes de travail et/ou des conditions de travail</a:t>
            </a:r>
            <a:r>
              <a:rPr lang="fr-BE" dirty="0" smtClean="0"/>
              <a:t>;</a:t>
            </a:r>
          </a:p>
          <a:p>
            <a:pPr lvl="2"/>
            <a:r>
              <a:rPr lang="fr-BE" dirty="0" smtClean="0"/>
              <a:t>une </a:t>
            </a:r>
            <a:r>
              <a:rPr lang="fr-BE" dirty="0"/>
              <a:t>formation ou une information au sujet des mesures générales de prévention et de protection à mettre en </a:t>
            </a:r>
            <a:r>
              <a:rPr lang="fr-BE" dirty="0" smtClean="0"/>
              <a:t>œuvre;</a:t>
            </a:r>
          </a:p>
          <a:p>
            <a:pPr lvl="2"/>
            <a:r>
              <a:rPr lang="fr-BE" dirty="0" smtClean="0"/>
              <a:t>l'évaluation </a:t>
            </a:r>
            <a:r>
              <a:rPr lang="fr-BE" dirty="0"/>
              <a:t>de santé de tous les travailleurs ayant subi une exposition analogue ou ayant été occupés à des activités </a:t>
            </a:r>
            <a:r>
              <a:rPr lang="fr-BE" dirty="0" smtClean="0"/>
              <a:t>similaires;</a:t>
            </a:r>
          </a:p>
          <a:p>
            <a:pPr lvl="2"/>
            <a:r>
              <a:rPr lang="fr-BE" dirty="0" smtClean="0"/>
              <a:t>le </a:t>
            </a:r>
            <a:r>
              <a:rPr lang="fr-BE" dirty="0"/>
              <a:t>renouvellement de l'analyse des risques spécifiques au poste de travail ou à l'activité, notamment en cas d'application d'une technique nouvelle, de l'utilisation d'un produit nouveau ou de l'augmentation du rythme de </a:t>
            </a:r>
            <a:r>
              <a:rPr lang="fr-BE" dirty="0" smtClean="0"/>
              <a:t>travail;</a:t>
            </a:r>
          </a:p>
          <a:p>
            <a:pPr lvl="2"/>
            <a:r>
              <a:rPr lang="fr-BE" dirty="0" smtClean="0"/>
              <a:t>le </a:t>
            </a:r>
            <a:r>
              <a:rPr lang="fr-BE" dirty="0"/>
              <a:t>retrait du travailleur concerné de toute exposition à un agent ou une </a:t>
            </a:r>
            <a:r>
              <a:rPr lang="fr-BE" dirty="0" smtClean="0"/>
              <a:t>contrainte, </a:t>
            </a:r>
            <a:r>
              <a:rPr lang="fr-BE" dirty="0"/>
              <a:t>ou la mutation temporaire du travailleur de son poste de travail ou de son activité exercée.</a:t>
            </a:r>
            <a:endParaRPr lang="fr-FR" dirty="0" smtClean="0"/>
          </a:p>
          <a:p>
            <a:r>
              <a:rPr lang="fr-FR" dirty="0" smtClean="0"/>
              <a:t>Obligatoire ou non, en fonction des risques </a:t>
            </a:r>
          </a:p>
          <a:p>
            <a:pPr lvl="1"/>
            <a:r>
              <a:rPr lang="fr-FR" dirty="0" smtClean="0"/>
              <a:t>Obligatoire pour les travailleurs occupés à un « poste de sécurité », un « poste de vigilance », une « activité à risque défini » (+ femmes enceintes)</a:t>
            </a:r>
          </a:p>
          <a:p>
            <a:pPr lvl="1"/>
            <a:r>
              <a:rPr lang="fr-FR" dirty="0" smtClean="0"/>
              <a:t>Listes des fonctions et des personnes (dressées après avis conforme CPPT et conservées au SIPPT</a:t>
            </a:r>
            <a:r>
              <a:rPr lang="fr-FR" dirty="0"/>
              <a:t> </a:t>
            </a:r>
            <a:r>
              <a:rPr lang="fr-FR" dirty="0" smtClean="0"/>
              <a:t>+ information au travailleur concerné)</a:t>
            </a:r>
          </a:p>
          <a:p>
            <a:pPr lvl="2"/>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439718"/>
          </a:xfrm>
        </p:spPr>
        <p:txBody>
          <a:bodyPr>
            <a:noAutofit/>
          </a:bodyPr>
          <a:lstStyle/>
          <a:p>
            <a:r>
              <a:rPr lang="fr-FR" sz="3200" dirty="0"/>
              <a:t>Surveillance médicale (AR 28/05/2003)</a:t>
            </a:r>
          </a:p>
        </p:txBody>
      </p:sp>
      <p:sp>
        <p:nvSpPr>
          <p:cNvPr id="3" name="Espace réservé de la date 2"/>
          <p:cNvSpPr>
            <a:spLocks noGrp="1"/>
          </p:cNvSpPr>
          <p:nvPr>
            <p:ph type="dt" sz="half" idx="10"/>
          </p:nvPr>
        </p:nvSpPr>
        <p:spPr/>
        <p:txBody>
          <a:bodyPr/>
          <a:lstStyle/>
          <a:p>
            <a:r>
              <a:rPr lang="fr-FR" smtClean="0"/>
              <a:t>Janvier 2016</a:t>
            </a:r>
            <a:endParaRPr lang="fr-FR"/>
          </a:p>
        </p:txBody>
      </p:sp>
      <p:sp>
        <p:nvSpPr>
          <p:cNvPr id="4" name="Espace réservé du numéro de diapositive 3"/>
          <p:cNvSpPr>
            <a:spLocks noGrp="1"/>
          </p:cNvSpPr>
          <p:nvPr>
            <p:ph type="sldNum" sz="quarter" idx="12"/>
          </p:nvPr>
        </p:nvSpPr>
        <p:spPr/>
        <p:txBody>
          <a:bodyPr/>
          <a:lstStyle/>
          <a:p>
            <a:fld id="{35A19059-1EA8-4245-A59C-4A764C890FA8}" type="slidenum">
              <a:rPr lang="fr-FR" smtClean="0"/>
              <a:pPr/>
              <a:t>11</a:t>
            </a:fld>
            <a:endParaRPr lang="fr-FR"/>
          </a:p>
        </p:txBody>
      </p:sp>
      <p:sp>
        <p:nvSpPr>
          <p:cNvPr id="5" name="Espace réservé du contenu 4"/>
          <p:cNvSpPr>
            <a:spLocks noGrp="1"/>
          </p:cNvSpPr>
          <p:nvPr>
            <p:ph sz="quarter" idx="1"/>
          </p:nvPr>
        </p:nvSpPr>
        <p:spPr>
          <a:xfrm>
            <a:off x="914400" y="714356"/>
            <a:ext cx="7772400" cy="5572164"/>
          </a:xfrm>
        </p:spPr>
        <p:txBody>
          <a:bodyPr>
            <a:normAutofit/>
          </a:bodyPr>
          <a:lstStyle/>
          <a:p>
            <a:r>
              <a:rPr lang="fr-FR" sz="2400" dirty="0" smtClean="0"/>
              <a:t>Les principaux examens (« évaluations de santé »)</a:t>
            </a:r>
          </a:p>
          <a:p>
            <a:pPr lvl="1">
              <a:buNone/>
            </a:pPr>
            <a:r>
              <a:rPr lang="fr-FR" dirty="0" smtClean="0"/>
              <a:t> </a:t>
            </a:r>
          </a:p>
          <a:p>
            <a:pPr lvl="2"/>
            <a:endParaRPr lang="fr-FR" dirty="0"/>
          </a:p>
        </p:txBody>
      </p:sp>
      <p:graphicFrame>
        <p:nvGraphicFramePr>
          <p:cNvPr id="6" name="Tableau 5"/>
          <p:cNvGraphicFramePr>
            <a:graphicFrameLocks noGrp="1"/>
          </p:cNvGraphicFramePr>
          <p:nvPr>
            <p:extLst>
              <p:ext uri="{D42A27DB-BD31-4B8C-83A1-F6EECF244321}">
                <p14:modId xmlns:p14="http://schemas.microsoft.com/office/powerpoint/2010/main" val="3297473624"/>
              </p:ext>
            </p:extLst>
          </p:nvPr>
        </p:nvGraphicFramePr>
        <p:xfrm>
          <a:off x="1571604" y="1268761"/>
          <a:ext cx="6858048" cy="5256586"/>
        </p:xfrm>
        <a:graphic>
          <a:graphicData uri="http://schemas.openxmlformats.org/drawingml/2006/table">
            <a:tbl>
              <a:tblPr firstRow="1" bandRow="1">
                <a:tableStyleId>{5C22544A-7EE6-4342-B048-85BDC9FD1C3A}</a:tableStyleId>
              </a:tblPr>
              <a:tblGrid>
                <a:gridCol w="4643470"/>
                <a:gridCol w="2214578"/>
              </a:tblGrid>
              <a:tr h="1048352">
                <a:tc>
                  <a:txBody>
                    <a:bodyPr/>
                    <a:lstStyle/>
                    <a:p>
                      <a:r>
                        <a:rPr lang="fr-FR" dirty="0" smtClean="0"/>
                        <a:t>Type</a:t>
                      </a:r>
                      <a:endParaRPr lang="fr-FR" dirty="0"/>
                    </a:p>
                  </a:txBody>
                  <a:tcPr/>
                </a:tc>
                <a:tc>
                  <a:txBody>
                    <a:bodyPr/>
                    <a:lstStyle/>
                    <a:p>
                      <a:r>
                        <a:rPr lang="fr-FR" dirty="0" smtClean="0"/>
                        <a:t>Et ceux qui </a:t>
                      </a:r>
                      <a:r>
                        <a:rPr lang="fr-FR" baseline="0" dirty="0" smtClean="0"/>
                        <a:t>n’occupent pas un poste listé ?</a:t>
                      </a:r>
                      <a:endParaRPr lang="fr-FR" dirty="0"/>
                    </a:p>
                  </a:txBody>
                  <a:tcPr/>
                </a:tc>
              </a:tr>
              <a:tr h="654614">
                <a:tc>
                  <a:txBody>
                    <a:bodyPr/>
                    <a:lstStyle/>
                    <a:p>
                      <a:r>
                        <a:rPr lang="fr-FR" dirty="0" smtClean="0"/>
                        <a:t>Préalable</a:t>
                      </a:r>
                      <a:r>
                        <a:rPr lang="fr-FR" baseline="0" dirty="0" smtClean="0"/>
                        <a:t> (embauche ou changement de fonction)</a:t>
                      </a:r>
                      <a:endParaRPr lang="fr-FR" dirty="0"/>
                    </a:p>
                  </a:txBody>
                  <a:tcPr/>
                </a:tc>
                <a:tc>
                  <a:txBody>
                    <a:bodyPr/>
                    <a:lstStyle/>
                    <a:p>
                      <a:pPr algn="r"/>
                      <a:r>
                        <a:rPr lang="fr-FR" dirty="0" smtClean="0"/>
                        <a:t>non</a:t>
                      </a:r>
                      <a:endParaRPr lang="fr-FR" dirty="0"/>
                    </a:p>
                  </a:txBody>
                  <a:tcPr/>
                </a:tc>
              </a:tr>
              <a:tr h="654614">
                <a:tc>
                  <a:txBody>
                    <a:bodyPr/>
                    <a:lstStyle/>
                    <a:p>
                      <a:r>
                        <a:rPr lang="fr-FR" dirty="0" smtClean="0"/>
                        <a:t>Périodique (1</a:t>
                      </a:r>
                      <a:r>
                        <a:rPr lang="fr-FR" baseline="0" dirty="0" smtClean="0"/>
                        <a:t> x/an sauf autre périodicité fixée dans l’entreprise)</a:t>
                      </a:r>
                      <a:endParaRPr lang="fr-FR" dirty="0"/>
                    </a:p>
                  </a:txBody>
                  <a:tcPr/>
                </a:tc>
                <a:tc>
                  <a:txBody>
                    <a:bodyPr/>
                    <a:lstStyle/>
                    <a:p>
                      <a:pPr algn="r"/>
                      <a:r>
                        <a:rPr lang="fr-FR" dirty="0" smtClean="0"/>
                        <a:t>non</a:t>
                      </a:r>
                      <a:endParaRPr lang="fr-FR" dirty="0"/>
                    </a:p>
                  </a:txBody>
                  <a:tcPr/>
                </a:tc>
              </a:tr>
              <a:tr h="748131">
                <a:tc>
                  <a:txBody>
                    <a:bodyPr/>
                    <a:lstStyle/>
                    <a:p>
                      <a:r>
                        <a:rPr lang="fr-FR" dirty="0" smtClean="0"/>
                        <a:t>Reprise du travail (après</a:t>
                      </a:r>
                      <a:r>
                        <a:rPr lang="fr-FR" baseline="0" dirty="0" smtClean="0"/>
                        <a:t> 4 semaines ITT)</a:t>
                      </a:r>
                    </a:p>
                    <a:p>
                      <a:r>
                        <a:rPr kumimoji="0" lang="fr-BE" sz="1200" b="0" i="0" kern="1200" dirty="0" smtClean="0">
                          <a:solidFill>
                            <a:schemeClr val="dk1"/>
                          </a:solidFill>
                          <a:effectLst/>
                          <a:latin typeface="+mn-lt"/>
                          <a:ea typeface="+mn-ea"/>
                          <a:cs typeface="+mn-cs"/>
                        </a:rPr>
                        <a:t>(vérifier l'aptitude du travailleur et, en cas d'inaptitude, appliquer les mesures appropriées visées à l'article 34)</a:t>
                      </a:r>
                      <a:endParaRPr lang="fr-FR" sz="1200" b="0" dirty="0"/>
                    </a:p>
                  </a:txBody>
                  <a:tcPr/>
                </a:tc>
                <a:tc>
                  <a:txBody>
                    <a:bodyPr/>
                    <a:lstStyle/>
                    <a:p>
                      <a:pPr algn="r"/>
                      <a:r>
                        <a:rPr lang="fr-FR" dirty="0" smtClean="0"/>
                        <a:t>non</a:t>
                      </a:r>
                      <a:endParaRPr lang="fr-FR" dirty="0"/>
                    </a:p>
                  </a:txBody>
                  <a:tcPr/>
                </a:tc>
              </a:tr>
              <a:tr h="841647">
                <a:tc>
                  <a:txBody>
                    <a:bodyPr/>
                    <a:lstStyle/>
                    <a:p>
                      <a:r>
                        <a:rPr lang="fr-FR" dirty="0" smtClean="0"/>
                        <a:t>Pré-reprise</a:t>
                      </a:r>
                      <a:r>
                        <a:rPr lang="fr-FR" baseline="0" dirty="0" smtClean="0"/>
                        <a:t> de travail (pas de conditions de durée d’ITT) </a:t>
                      </a:r>
                      <a:r>
                        <a:rPr lang="fr-FR" sz="1200" baseline="0" dirty="0" smtClean="0"/>
                        <a:t>(proposer à l’employeur des mesures appropriées, dont aménagement du poste ou travail adapté)</a:t>
                      </a:r>
                      <a:endParaRPr lang="fr-FR" dirty="0"/>
                    </a:p>
                  </a:txBody>
                  <a:tcPr/>
                </a:tc>
                <a:tc>
                  <a:txBody>
                    <a:bodyPr/>
                    <a:lstStyle/>
                    <a:p>
                      <a:pPr algn="r"/>
                      <a:r>
                        <a:rPr lang="fr-FR" dirty="0" smtClean="0"/>
                        <a:t>oui</a:t>
                      </a:r>
                      <a:endParaRPr lang="fr-FR" dirty="0"/>
                    </a:p>
                  </a:txBody>
                  <a:tcPr/>
                </a:tc>
              </a:tr>
              <a:tr h="654614">
                <a:tc>
                  <a:txBody>
                    <a:bodyPr/>
                    <a:lstStyle/>
                    <a:p>
                      <a:r>
                        <a:rPr lang="fr-FR" dirty="0" smtClean="0"/>
                        <a:t>Consultation</a:t>
                      </a:r>
                      <a:r>
                        <a:rPr lang="fr-FR" baseline="0" dirty="0" smtClean="0"/>
                        <a:t> spontanée  (plaintes estimées en relation avec le travail)</a:t>
                      </a:r>
                      <a:endParaRPr lang="fr-FR" dirty="0"/>
                    </a:p>
                  </a:txBody>
                  <a:tcPr/>
                </a:tc>
                <a:tc>
                  <a:txBody>
                    <a:bodyPr/>
                    <a:lstStyle/>
                    <a:p>
                      <a:pPr algn="r"/>
                      <a:r>
                        <a:rPr lang="fr-FR" dirty="0" smtClean="0"/>
                        <a:t>oui</a:t>
                      </a:r>
                      <a:endParaRPr lang="fr-FR" dirty="0"/>
                    </a:p>
                  </a:txBody>
                  <a:tcPr/>
                </a:tc>
              </a:tr>
              <a:tr h="654614">
                <a:tc>
                  <a:txBody>
                    <a:bodyPr/>
                    <a:lstStyle/>
                    <a:p>
                      <a:r>
                        <a:rPr lang="fr-FR" dirty="0" smtClean="0"/>
                        <a:t>Travailleur en incapacité</a:t>
                      </a:r>
                      <a:r>
                        <a:rPr lang="fr-FR" baseline="0" dirty="0" smtClean="0"/>
                        <a:t> définitive en vue de sa réintégration </a:t>
                      </a:r>
                      <a:r>
                        <a:rPr lang="fr-FR" sz="1400" baseline="0" dirty="0" smtClean="0"/>
                        <a:t>(art 39 à 41)</a:t>
                      </a:r>
                      <a:endParaRPr lang="fr-FR" dirty="0"/>
                    </a:p>
                  </a:txBody>
                  <a:tcPr/>
                </a:tc>
                <a:tc>
                  <a:txBody>
                    <a:bodyPr/>
                    <a:lstStyle/>
                    <a:p>
                      <a:pPr algn="r"/>
                      <a:r>
                        <a:rPr lang="fr-FR" dirty="0" smtClean="0"/>
                        <a:t>oui </a:t>
                      </a:r>
                      <a:endParaRPr lang="fr-FR" dirty="0"/>
                    </a:p>
                  </a:txBody>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490066"/>
          </a:xfrm>
        </p:spPr>
        <p:txBody>
          <a:bodyPr>
            <a:normAutofit fontScale="90000"/>
          </a:bodyPr>
          <a:lstStyle/>
          <a:p>
            <a:r>
              <a:rPr lang="fr-FR" sz="3200" dirty="0"/>
              <a:t>Surveillance médicale (AR 28/05/2003)</a:t>
            </a:r>
          </a:p>
        </p:txBody>
      </p:sp>
      <p:sp>
        <p:nvSpPr>
          <p:cNvPr id="3" name="Espace réservé de la date 2"/>
          <p:cNvSpPr>
            <a:spLocks noGrp="1"/>
          </p:cNvSpPr>
          <p:nvPr>
            <p:ph type="dt" sz="half" idx="10"/>
          </p:nvPr>
        </p:nvSpPr>
        <p:spPr/>
        <p:txBody>
          <a:bodyPr/>
          <a:lstStyle/>
          <a:p>
            <a:r>
              <a:rPr lang="fr-FR" smtClean="0"/>
              <a:t>Janvier 2016</a:t>
            </a:r>
            <a:endParaRPr lang="fr-FR"/>
          </a:p>
        </p:txBody>
      </p:sp>
      <p:sp>
        <p:nvSpPr>
          <p:cNvPr id="4" name="Espace réservé du numéro de diapositive 3"/>
          <p:cNvSpPr>
            <a:spLocks noGrp="1"/>
          </p:cNvSpPr>
          <p:nvPr>
            <p:ph type="sldNum" sz="quarter" idx="12"/>
          </p:nvPr>
        </p:nvSpPr>
        <p:spPr/>
        <p:txBody>
          <a:bodyPr/>
          <a:lstStyle/>
          <a:p>
            <a:fld id="{35A19059-1EA8-4245-A59C-4A764C890FA8}" type="slidenum">
              <a:rPr lang="fr-FR" smtClean="0"/>
              <a:pPr/>
              <a:t>12</a:t>
            </a:fld>
            <a:endParaRPr lang="fr-FR"/>
          </a:p>
        </p:txBody>
      </p:sp>
      <p:sp>
        <p:nvSpPr>
          <p:cNvPr id="5" name="Espace réservé du contenu 4"/>
          <p:cNvSpPr>
            <a:spLocks noGrp="1"/>
          </p:cNvSpPr>
          <p:nvPr>
            <p:ph sz="quarter" idx="1"/>
          </p:nvPr>
        </p:nvSpPr>
        <p:spPr>
          <a:xfrm>
            <a:off x="876300" y="836712"/>
            <a:ext cx="7772400" cy="5904656"/>
          </a:xfrm>
        </p:spPr>
        <p:txBody>
          <a:bodyPr>
            <a:normAutofit fontScale="70000" lnSpcReduction="20000"/>
          </a:bodyPr>
          <a:lstStyle/>
          <a:p>
            <a:r>
              <a:rPr lang="fr-FR" dirty="0" smtClean="0"/>
              <a:t>Type de « décision » varie en fonction de l’examen et du type de poste (sécurité ou non): aptitude suffisante, mutation temporaire ou définitive, mise en congé maladie ou inapte définitivement + recommandations (rubrique F = mesure de prévention art. 34)</a:t>
            </a:r>
          </a:p>
          <a:p>
            <a:r>
              <a:rPr lang="fr-FR" dirty="0" smtClean="0"/>
              <a:t>Obligations encadrant la « décision »:</a:t>
            </a:r>
          </a:p>
          <a:p>
            <a:pPr lvl="1"/>
            <a:r>
              <a:rPr lang="fr-FR" dirty="0" smtClean="0"/>
              <a:t>Lier les résultats de l’examen aux résultats des analyses de risques actualisées du poste de travail (art. 17)</a:t>
            </a:r>
          </a:p>
          <a:p>
            <a:pPr lvl="1"/>
            <a:r>
              <a:rPr lang="fr-FR" dirty="0" smtClean="0"/>
              <a:t>Si constate des altérations à la santé d’origine professionnelle : mise en œuvre d’une mesure « art. 34 » + déclaration MP (art. 20, § 2)</a:t>
            </a:r>
          </a:p>
          <a:p>
            <a:pPr lvl="1"/>
            <a:r>
              <a:rPr lang="fr-FR" dirty="0" smtClean="0"/>
              <a:t>Avant de proposer/prononcer une mutation ou une inaptitude : examens complémentaires, renouvellement analyse des risques, examen sur place des mesures et aménagements en vue du maintien au poste/activité (art. 55) (si maintien possible : mesures doivent être mentionnées à la rubrique F – art. 56)</a:t>
            </a:r>
          </a:p>
          <a:p>
            <a:pPr lvl="1"/>
            <a:r>
              <a:rPr lang="fr-FR" dirty="0" smtClean="0"/>
              <a:t>Concertation préalable sur les possibilités d’une nouvelle affectation et les mesures d’aménagement du poste (employeur, CP-MT, CP autres, travailleurs et </a:t>
            </a:r>
            <a:r>
              <a:rPr lang="fr-FR" dirty="0" err="1" smtClean="0"/>
              <a:t>rdp</a:t>
            </a:r>
            <a:r>
              <a:rPr lang="fr-FR" dirty="0" smtClean="0"/>
              <a:t> CPPT ou représentants syndicaux) (art. 57)</a:t>
            </a:r>
          </a:p>
          <a:p>
            <a:r>
              <a:rPr lang="fr-FR" dirty="0" smtClean="0"/>
              <a:t>Particularités (points d’attention)</a:t>
            </a:r>
          </a:p>
          <a:p>
            <a:pPr lvl="1"/>
            <a:r>
              <a:rPr lang="fr-FR" dirty="0" smtClean="0"/>
              <a:t>Procédure de recours (dans l’intervalle, l’incapacité définitive « n’est pas prouvée » - Cf. art. 70§3)</a:t>
            </a:r>
          </a:p>
          <a:p>
            <a:pPr lvl="1"/>
            <a:r>
              <a:rPr lang="fr-FR" dirty="0" smtClean="0"/>
              <a:t>Interdiction de maintien des travailleurs occupés à un poste de sécurité/vigilance et obligation de reclassement (art. 71 et 72)</a:t>
            </a:r>
          </a:p>
          <a:p>
            <a:pPr lvl="1"/>
            <a:r>
              <a:rPr lang="fr-FR" dirty="0" smtClean="0"/>
              <a:t>Convocation et examen intervenant pendant une période de suspension sont nuls (art. 12), sauf pré-reprise et travailleur définitivement inapte en vue de réintégration </a:t>
            </a:r>
          </a:p>
          <a:p>
            <a:pPr lvl="1"/>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725470"/>
          </a:xfrm>
        </p:spPr>
        <p:txBody>
          <a:bodyPr>
            <a:normAutofit fontScale="90000"/>
          </a:bodyPr>
          <a:lstStyle/>
          <a:p>
            <a:r>
              <a:rPr lang="fr-FR" dirty="0" smtClean="0"/>
              <a:t>Historique</a:t>
            </a:r>
            <a:endParaRPr lang="fr-FR" dirty="0"/>
          </a:p>
        </p:txBody>
      </p:sp>
      <p:sp>
        <p:nvSpPr>
          <p:cNvPr id="4" name="Espace réservé de la date 3"/>
          <p:cNvSpPr>
            <a:spLocks noGrp="1"/>
          </p:cNvSpPr>
          <p:nvPr>
            <p:ph type="dt" sz="half" idx="10"/>
          </p:nvPr>
        </p:nvSpPr>
        <p:spPr/>
        <p:txBody>
          <a:bodyPr/>
          <a:lstStyle/>
          <a:p>
            <a:r>
              <a:rPr lang="fr-FR" smtClean="0"/>
              <a:t>Janvier 2016</a:t>
            </a:r>
            <a:endParaRPr lang="fr-FR"/>
          </a:p>
        </p:txBody>
      </p:sp>
      <p:sp>
        <p:nvSpPr>
          <p:cNvPr id="5" name="Espace réservé du numéro de diapositive 4"/>
          <p:cNvSpPr>
            <a:spLocks noGrp="1"/>
          </p:cNvSpPr>
          <p:nvPr>
            <p:ph type="sldNum" sz="quarter" idx="12"/>
          </p:nvPr>
        </p:nvSpPr>
        <p:spPr/>
        <p:txBody>
          <a:bodyPr/>
          <a:lstStyle/>
          <a:p>
            <a:fld id="{35A19059-1EA8-4245-A59C-4A764C890FA8}" type="slidenum">
              <a:rPr lang="fr-FR" smtClean="0"/>
              <a:pPr/>
              <a:t>2</a:t>
            </a:fld>
            <a:endParaRPr lang="fr-FR"/>
          </a:p>
        </p:txBody>
      </p:sp>
      <p:sp>
        <p:nvSpPr>
          <p:cNvPr id="3" name="Espace réservé du contenu 2"/>
          <p:cNvSpPr>
            <a:spLocks noGrp="1"/>
          </p:cNvSpPr>
          <p:nvPr>
            <p:ph sz="quarter" idx="1"/>
          </p:nvPr>
        </p:nvSpPr>
        <p:spPr>
          <a:xfrm>
            <a:off x="914400" y="1000108"/>
            <a:ext cx="7772400" cy="5597244"/>
          </a:xfrm>
        </p:spPr>
        <p:txBody>
          <a:bodyPr>
            <a:normAutofit fontScale="85000" lnSpcReduction="20000"/>
          </a:bodyPr>
          <a:lstStyle/>
          <a:p>
            <a:r>
              <a:rPr lang="fr-FR" dirty="0" smtClean="0"/>
              <a:t>Après 2</a:t>
            </a:r>
            <a:r>
              <a:rPr lang="fr-FR" baseline="30000" dirty="0" smtClean="0"/>
              <a:t>e</a:t>
            </a:r>
            <a:r>
              <a:rPr lang="fr-FR" dirty="0" smtClean="0"/>
              <a:t> guerre : Normes légales variées (dont loi 10/06/1952) + R.G.P.T. (Règlement Général pour la Protection du Travail) </a:t>
            </a:r>
          </a:p>
          <a:p>
            <a:pPr>
              <a:buNone/>
            </a:pPr>
            <a:r>
              <a:rPr lang="fr-FR" dirty="0" smtClean="0"/>
              <a:t>	R.G.P.T. = 1</a:t>
            </a:r>
            <a:r>
              <a:rPr lang="fr-FR" baseline="30000" dirty="0" smtClean="0"/>
              <a:t>e</a:t>
            </a:r>
            <a:r>
              <a:rPr lang="fr-FR" dirty="0" smtClean="0"/>
              <a:t> tentative de « codification »  rassemble de manière disparate les textes existants </a:t>
            </a:r>
            <a:r>
              <a:rPr lang="fr-FR" dirty="0" smtClean="0">
                <a:latin typeface="Calibri"/>
              </a:rPr>
              <a:t>→</a:t>
            </a:r>
            <a:r>
              <a:rPr lang="fr-FR" dirty="0" smtClean="0"/>
              <a:t> peu lisible (absence de plan d’ensemble, coexistence de règles essentielles et de dispositions de détail, caractère désuet de certaines règles , …)</a:t>
            </a:r>
          </a:p>
          <a:p>
            <a:r>
              <a:rPr lang="fr-FR" dirty="0" smtClean="0"/>
              <a:t>Evolution législative sous l’impulsion du droit européen : nombreuses directives à transposer (dont 93/104 du 23/11/93 sur certaines aspects de l’aménagement du temps de travail, devenue 2003/88) et </a:t>
            </a:r>
            <a:r>
              <a:rPr lang="fr-FR" b="1" dirty="0" smtClean="0"/>
              <a:t>directive-cadre 89/391 du 12/06/1989</a:t>
            </a:r>
          </a:p>
          <a:p>
            <a:pPr marL="320040" lvl="1" indent="0">
              <a:buNone/>
            </a:pPr>
            <a:r>
              <a:rPr lang="fr-FR" dirty="0" smtClean="0">
                <a:solidFill>
                  <a:schemeClr val="accent1"/>
                </a:solidFill>
                <a:latin typeface="Calibri" panose="020F0502020204030204" pitchFamily="34" charset="0"/>
              </a:rPr>
              <a:t>→ </a:t>
            </a:r>
            <a:r>
              <a:rPr lang="fr-FR" dirty="0" smtClean="0">
                <a:solidFill>
                  <a:schemeClr val="accent1"/>
                </a:solidFill>
              </a:rPr>
              <a:t>Loi du 4/08/1996 </a:t>
            </a:r>
            <a:r>
              <a:rPr lang="fr-FR" dirty="0" smtClean="0"/>
              <a:t>relative au bien-être au travail (LBE)</a:t>
            </a:r>
          </a:p>
          <a:p>
            <a:pPr marL="320040" lvl="1" indent="0">
              <a:buNone/>
            </a:pPr>
            <a:r>
              <a:rPr lang="fr-FR" dirty="0" smtClean="0">
                <a:solidFill>
                  <a:schemeClr val="accent1"/>
                </a:solidFill>
                <a:latin typeface="Calibri" panose="020F0502020204030204" pitchFamily="34" charset="0"/>
              </a:rPr>
              <a:t>→ </a:t>
            </a:r>
            <a:r>
              <a:rPr lang="fr-FR" dirty="0" smtClean="0">
                <a:solidFill>
                  <a:schemeClr val="accent1"/>
                </a:solidFill>
              </a:rPr>
              <a:t>Code du bien-être au travail </a:t>
            </a:r>
            <a:r>
              <a:rPr lang="fr-FR" dirty="0" smtClean="0"/>
              <a:t>(Circulaire ministérielle 28/09/1993) : réunir les principes juridiques et de prévention dans un seul document structuré, visant à remplacer le R.G.P.T. (processus toujours en cours – état actuel : </a:t>
            </a:r>
            <a:r>
              <a:rPr lang="fr-FR" dirty="0" smtClean="0">
                <a:hlinkClick r:id="rId2"/>
              </a:rPr>
              <a:t>http://www.emploi.belgique.be/moduleDefault.aspx?id=1958</a:t>
            </a:r>
            <a:r>
              <a:rPr lang="fr-FR" dirty="0" smtClean="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654032"/>
          </a:xfrm>
        </p:spPr>
        <p:txBody>
          <a:bodyPr>
            <a:normAutofit fontScale="90000"/>
          </a:bodyPr>
          <a:lstStyle/>
          <a:p>
            <a:r>
              <a:rPr lang="fr-FR" dirty="0" smtClean="0"/>
              <a:t>Le concept</a:t>
            </a:r>
            <a:endParaRPr lang="fr-FR" dirty="0"/>
          </a:p>
        </p:txBody>
      </p:sp>
      <p:sp>
        <p:nvSpPr>
          <p:cNvPr id="3" name="Espace réservé de la date 2"/>
          <p:cNvSpPr>
            <a:spLocks noGrp="1"/>
          </p:cNvSpPr>
          <p:nvPr>
            <p:ph type="dt" sz="half" idx="10"/>
          </p:nvPr>
        </p:nvSpPr>
        <p:spPr/>
        <p:txBody>
          <a:bodyPr/>
          <a:lstStyle/>
          <a:p>
            <a:r>
              <a:rPr lang="fr-FR" smtClean="0"/>
              <a:t>Janvier 2016</a:t>
            </a:r>
            <a:endParaRPr lang="fr-FR"/>
          </a:p>
        </p:txBody>
      </p:sp>
      <p:sp>
        <p:nvSpPr>
          <p:cNvPr id="4" name="Espace réservé du numéro de diapositive 3"/>
          <p:cNvSpPr>
            <a:spLocks noGrp="1"/>
          </p:cNvSpPr>
          <p:nvPr>
            <p:ph type="sldNum" sz="quarter" idx="12"/>
          </p:nvPr>
        </p:nvSpPr>
        <p:spPr/>
        <p:txBody>
          <a:bodyPr/>
          <a:lstStyle/>
          <a:p>
            <a:fld id="{35A19059-1EA8-4245-A59C-4A764C890FA8}" type="slidenum">
              <a:rPr lang="fr-FR" smtClean="0"/>
              <a:pPr/>
              <a:t>3</a:t>
            </a:fld>
            <a:endParaRPr lang="fr-FR"/>
          </a:p>
        </p:txBody>
      </p:sp>
      <p:sp>
        <p:nvSpPr>
          <p:cNvPr id="5" name="Espace réservé du contenu 4"/>
          <p:cNvSpPr>
            <a:spLocks noGrp="1"/>
          </p:cNvSpPr>
          <p:nvPr>
            <p:ph sz="quarter" idx="1"/>
          </p:nvPr>
        </p:nvSpPr>
        <p:spPr>
          <a:xfrm>
            <a:off x="914400" y="1000108"/>
            <a:ext cx="7772400" cy="5429288"/>
          </a:xfrm>
        </p:spPr>
        <p:txBody>
          <a:bodyPr>
            <a:normAutofit fontScale="77500" lnSpcReduction="20000"/>
          </a:bodyPr>
          <a:lstStyle/>
          <a:p>
            <a:r>
              <a:rPr lang="fr-FR" dirty="0" smtClean="0"/>
              <a:t>Réglementation santé/sécurité utilisant le concept de « bien-être » 	</a:t>
            </a:r>
          </a:p>
          <a:p>
            <a:pPr lvl="1">
              <a:buNone/>
            </a:pPr>
            <a:r>
              <a:rPr lang="fr-FR" dirty="0" smtClean="0"/>
              <a:t>= « l’ensemble des facteurs concernant les conditions dans lesquelles le travail est effectué » (art. 3, § 1</a:t>
            </a:r>
            <a:r>
              <a:rPr lang="fr-FR" baseline="30000" dirty="0" smtClean="0"/>
              <a:t>e,</a:t>
            </a:r>
            <a:r>
              <a:rPr lang="fr-FR" dirty="0" smtClean="0"/>
              <a:t> 1</a:t>
            </a:r>
            <a:r>
              <a:rPr lang="fr-FR" baseline="30000" dirty="0" smtClean="0"/>
              <a:t>e</a:t>
            </a:r>
            <a:r>
              <a:rPr lang="fr-FR" dirty="0" smtClean="0"/>
              <a:t> LBE)</a:t>
            </a:r>
          </a:p>
          <a:p>
            <a:r>
              <a:rPr lang="fr-FR" dirty="0" smtClean="0"/>
              <a:t>Article 4, al. 2, LBE : le bien-être est recherché par des mesures qui ont trait à </a:t>
            </a:r>
          </a:p>
          <a:p>
            <a:pPr lvl="1"/>
            <a:r>
              <a:rPr lang="fr-FR" dirty="0" smtClean="0"/>
              <a:t>la sécurité du travail, </a:t>
            </a:r>
          </a:p>
          <a:p>
            <a:pPr lvl="1"/>
            <a:r>
              <a:rPr lang="fr-FR" dirty="0" smtClean="0"/>
              <a:t>la protection de la santé du travailleur au travail, </a:t>
            </a:r>
          </a:p>
          <a:p>
            <a:pPr lvl="1"/>
            <a:r>
              <a:rPr lang="fr-FR" dirty="0" smtClean="0"/>
              <a:t>les aspects psychosociaux au travail, </a:t>
            </a:r>
          </a:p>
          <a:p>
            <a:pPr lvl="1"/>
            <a:r>
              <a:rPr lang="fr-FR" dirty="0" smtClean="0"/>
              <a:t>l’ergonomie, </a:t>
            </a:r>
          </a:p>
          <a:p>
            <a:pPr lvl="1"/>
            <a:r>
              <a:rPr lang="fr-FR" dirty="0" smtClean="0"/>
              <a:t>l’hygiène au travail, </a:t>
            </a:r>
          </a:p>
          <a:p>
            <a:pPr lvl="1"/>
            <a:r>
              <a:rPr lang="fr-FR" dirty="0" smtClean="0"/>
              <a:t>l’embellissement des lieux de travail, </a:t>
            </a:r>
          </a:p>
          <a:p>
            <a:pPr lvl="1"/>
            <a:r>
              <a:rPr lang="fr-FR" dirty="0" smtClean="0"/>
              <a:t>les mesures en matière d’environnement qui ont une influence sur les aspects </a:t>
            </a:r>
            <a:r>
              <a:rPr lang="fr-FR" i="1" dirty="0" smtClean="0"/>
              <a:t>supra</a:t>
            </a:r>
            <a:r>
              <a:rPr lang="fr-FR" dirty="0" smtClean="0"/>
              <a:t>.</a:t>
            </a:r>
          </a:p>
          <a:p>
            <a:r>
              <a:rPr lang="fr-FR" dirty="0" smtClean="0"/>
              <a:t>Cf. le concept (danois) de « milieu du travail » de l’article 118A du Traité UE qui traduit une approche élargie des questions de santé et sécurité afin de couvrir tant les facteurs matériels des risques (« traditionnels) que les facteurs immatériels relevant de l’organisation du travail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511156"/>
          </a:xfrm>
        </p:spPr>
        <p:txBody>
          <a:bodyPr>
            <a:normAutofit fontScale="90000"/>
          </a:bodyPr>
          <a:lstStyle/>
          <a:p>
            <a:r>
              <a:rPr lang="fr-FR" dirty="0" smtClean="0"/>
              <a:t>Les normes les plus utilisées</a:t>
            </a:r>
            <a:endParaRPr lang="fr-FR" dirty="0"/>
          </a:p>
        </p:txBody>
      </p:sp>
      <p:sp>
        <p:nvSpPr>
          <p:cNvPr id="4" name="Espace réservé de la date 3"/>
          <p:cNvSpPr>
            <a:spLocks noGrp="1"/>
          </p:cNvSpPr>
          <p:nvPr>
            <p:ph type="dt" sz="half" idx="10"/>
          </p:nvPr>
        </p:nvSpPr>
        <p:spPr/>
        <p:txBody>
          <a:bodyPr/>
          <a:lstStyle/>
          <a:p>
            <a:r>
              <a:rPr lang="fr-FR" smtClean="0"/>
              <a:t>Janvier 2016</a:t>
            </a:r>
            <a:endParaRPr lang="fr-FR"/>
          </a:p>
        </p:txBody>
      </p:sp>
      <p:sp>
        <p:nvSpPr>
          <p:cNvPr id="5" name="Espace réservé du numéro de diapositive 4"/>
          <p:cNvSpPr>
            <a:spLocks noGrp="1"/>
          </p:cNvSpPr>
          <p:nvPr>
            <p:ph type="sldNum" sz="quarter" idx="12"/>
          </p:nvPr>
        </p:nvSpPr>
        <p:spPr/>
        <p:txBody>
          <a:bodyPr/>
          <a:lstStyle/>
          <a:p>
            <a:fld id="{35A19059-1EA8-4245-A59C-4A764C890FA8}" type="slidenum">
              <a:rPr lang="fr-FR" smtClean="0"/>
              <a:pPr/>
              <a:t>4</a:t>
            </a:fld>
            <a:endParaRPr lang="fr-FR"/>
          </a:p>
        </p:txBody>
      </p:sp>
      <p:sp>
        <p:nvSpPr>
          <p:cNvPr id="3" name="Espace réservé du contenu 2"/>
          <p:cNvSpPr>
            <a:spLocks noGrp="1"/>
          </p:cNvSpPr>
          <p:nvPr>
            <p:ph sz="quarter" idx="1"/>
          </p:nvPr>
        </p:nvSpPr>
        <p:spPr>
          <a:xfrm>
            <a:off x="914400" y="857232"/>
            <a:ext cx="7772400" cy="5572164"/>
          </a:xfrm>
        </p:spPr>
        <p:txBody>
          <a:bodyPr>
            <a:normAutofit fontScale="77500" lnSpcReduction="20000"/>
          </a:bodyPr>
          <a:lstStyle/>
          <a:p>
            <a:r>
              <a:rPr lang="fr-FR" dirty="0" smtClean="0"/>
              <a:t>Loi du 4/08/1996 : loi « cadre » </a:t>
            </a:r>
          </a:p>
          <a:p>
            <a:pPr marL="274320" lvl="1" indent="0">
              <a:buNone/>
            </a:pPr>
            <a:r>
              <a:rPr lang="fr-FR" dirty="0" smtClean="0"/>
              <a:t>Contient les principes généraux de prévention, les règles sur certains risques spécifiques (dont RPS), les « acteurs » (SIPPT et CPPT, dont elle est la loi organique)</a:t>
            </a:r>
          </a:p>
          <a:p>
            <a:r>
              <a:rPr lang="fr-FR" dirty="0" smtClean="0"/>
              <a:t>A.R. du 27/03/1998 relatif à la politique du bien-être des travailleurs lors de l’exécution de leur travail (AR 98 I) </a:t>
            </a:r>
          </a:p>
          <a:p>
            <a:pPr marL="274320" lvl="1" indent="0">
              <a:buNone/>
            </a:pPr>
            <a:r>
              <a:rPr lang="fr-FR" dirty="0" smtClean="0"/>
              <a:t>Détaille les obligations de l’employeur (« outils » à mettre en place)</a:t>
            </a:r>
          </a:p>
          <a:p>
            <a:r>
              <a:rPr lang="fr-FR" dirty="0" smtClean="0"/>
              <a:t>A.R. du 27/03/1998 relatif au service interne pour la prévention et la protection au travail (SIPPT) (AR 98 II)</a:t>
            </a:r>
          </a:p>
          <a:p>
            <a:pPr marL="274320" lvl="1" indent="0">
              <a:buNone/>
            </a:pPr>
            <a:r>
              <a:rPr lang="fr-FR" dirty="0" smtClean="0"/>
              <a:t>Contient les règles régissant les missions des SPPT (et délégation SEPPT)</a:t>
            </a:r>
          </a:p>
          <a:p>
            <a:r>
              <a:rPr lang="fr-FR" dirty="0" smtClean="0"/>
              <a:t>A.R. du 27/03/1998 relatif aux services externes pour la prévention et la protection au travail (SEPPT) (AR 98 III)</a:t>
            </a:r>
          </a:p>
          <a:p>
            <a:r>
              <a:rPr lang="fr-FR" dirty="0" smtClean="0"/>
              <a:t>A.R. du 28/05/2003 relatif à la surveillance de la santé des travailleurs (« médecine du travail »)</a:t>
            </a:r>
          </a:p>
          <a:p>
            <a:r>
              <a:rPr lang="fr-FR" dirty="0" smtClean="0"/>
              <a:t>A.R. du 3/05/1999 relatif aux missions et au fonctionnement des comités pour la prévention et la protection au travail (CPPT)</a:t>
            </a:r>
          </a:p>
          <a:p>
            <a:r>
              <a:rPr lang="fr-FR" dirty="0" smtClean="0"/>
              <a:t>A.R. du 10/04/2014 relatif à la prévention des risques psychosociaux (RPS)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511156"/>
          </a:xfrm>
        </p:spPr>
        <p:txBody>
          <a:bodyPr>
            <a:normAutofit fontScale="90000"/>
          </a:bodyPr>
          <a:lstStyle/>
          <a:p>
            <a:r>
              <a:rPr lang="fr-FR" dirty="0" smtClean="0"/>
              <a:t>Aperçu des obligations </a:t>
            </a:r>
            <a:endParaRPr lang="fr-FR" dirty="0"/>
          </a:p>
        </p:txBody>
      </p:sp>
      <p:sp>
        <p:nvSpPr>
          <p:cNvPr id="4" name="Espace réservé de la date 3"/>
          <p:cNvSpPr>
            <a:spLocks noGrp="1"/>
          </p:cNvSpPr>
          <p:nvPr>
            <p:ph type="dt" sz="half" idx="10"/>
          </p:nvPr>
        </p:nvSpPr>
        <p:spPr/>
        <p:txBody>
          <a:bodyPr/>
          <a:lstStyle/>
          <a:p>
            <a:r>
              <a:rPr lang="fr-FR" smtClean="0"/>
              <a:t>Janvier 2016</a:t>
            </a:r>
            <a:endParaRPr lang="fr-FR"/>
          </a:p>
        </p:txBody>
      </p:sp>
      <p:sp>
        <p:nvSpPr>
          <p:cNvPr id="5" name="Espace réservé du numéro de diapositive 4"/>
          <p:cNvSpPr>
            <a:spLocks noGrp="1"/>
          </p:cNvSpPr>
          <p:nvPr>
            <p:ph type="sldNum" sz="quarter" idx="12"/>
          </p:nvPr>
        </p:nvSpPr>
        <p:spPr/>
        <p:txBody>
          <a:bodyPr/>
          <a:lstStyle/>
          <a:p>
            <a:fld id="{35A19059-1EA8-4245-A59C-4A764C890FA8}" type="slidenum">
              <a:rPr lang="fr-FR" smtClean="0"/>
              <a:pPr/>
              <a:t>5</a:t>
            </a:fld>
            <a:endParaRPr lang="fr-FR"/>
          </a:p>
        </p:txBody>
      </p:sp>
      <p:sp>
        <p:nvSpPr>
          <p:cNvPr id="3" name="Espace réservé du contenu 2"/>
          <p:cNvSpPr>
            <a:spLocks noGrp="1"/>
          </p:cNvSpPr>
          <p:nvPr>
            <p:ph sz="quarter" idx="1"/>
          </p:nvPr>
        </p:nvSpPr>
        <p:spPr>
          <a:xfrm>
            <a:off x="914400" y="714356"/>
            <a:ext cx="7772400" cy="5715040"/>
          </a:xfrm>
        </p:spPr>
        <p:txBody>
          <a:bodyPr>
            <a:normAutofit fontScale="85000" lnSpcReduction="10000"/>
          </a:bodyPr>
          <a:lstStyle/>
          <a:p>
            <a:r>
              <a:rPr lang="fr-FR" b="1" dirty="0" smtClean="0"/>
              <a:t>Art</a:t>
            </a:r>
            <a:r>
              <a:rPr lang="fr-FR" b="1" dirty="0"/>
              <a:t>. 4 à </a:t>
            </a:r>
            <a:r>
              <a:rPr lang="fr-FR" b="1" dirty="0" smtClean="0"/>
              <a:t>6 LBE (principes généraux)</a:t>
            </a:r>
            <a:endParaRPr lang="fr-FR" b="1" dirty="0"/>
          </a:p>
          <a:p>
            <a:pPr lvl="1"/>
            <a:r>
              <a:rPr lang="fr-FR" dirty="0" smtClean="0"/>
              <a:t>Prendre les mesures nécessaires afin de </a:t>
            </a:r>
            <a:r>
              <a:rPr lang="fr-FR" i="1" dirty="0" smtClean="0"/>
              <a:t>promouvoir </a:t>
            </a:r>
            <a:r>
              <a:rPr lang="fr-FR" dirty="0" smtClean="0"/>
              <a:t>le bien-être des travailleurs lors de l’exécution de leur travail </a:t>
            </a:r>
          </a:p>
          <a:p>
            <a:pPr lvl="1"/>
            <a:r>
              <a:rPr lang="fr-FR" dirty="0" smtClean="0"/>
              <a:t>Dans le respect des principes généraux de prévention : </a:t>
            </a:r>
          </a:p>
          <a:p>
            <a:pPr lvl="2">
              <a:buNone/>
            </a:pPr>
            <a:r>
              <a:rPr lang="fr-FR" dirty="0" smtClean="0"/>
              <a:t>éviter (et sinon limiter) les risques, combattre les risques à la source, remplacer ce qui est dangereux, privilégier les mesures collectives, adapter le travail à l’homme (</a:t>
            </a:r>
            <a:r>
              <a:rPr lang="fr-FR" dirty="0" err="1" smtClean="0"/>
              <a:t>e.a</a:t>
            </a:r>
            <a:r>
              <a:rPr lang="fr-FR" dirty="0"/>
              <a:t>.</a:t>
            </a:r>
            <a:r>
              <a:rPr lang="fr-FR" dirty="0" smtClean="0"/>
              <a:t> conception des postes de travail, choix des équipements et des méthodes de travail et de production), planifier la prévention et exécuter la politique de bien-être par une approche « système » (intégrant la technique, l’organisation du travail, les conditions de vie au travail, les relations sociales et les facteurs ambiants), informer et instruire les travailleurs</a:t>
            </a:r>
          </a:p>
          <a:p>
            <a:pPr lvl="1"/>
            <a:r>
              <a:rPr lang="fr-FR" dirty="0" smtClean="0"/>
              <a:t>Et en déterminant les moyens et la façon selon lesquels la politique est exécutée et en fixant les compétences et responsabilités des personnes appliquant la politique</a:t>
            </a:r>
          </a:p>
          <a:p>
            <a:pPr>
              <a:buNone/>
            </a:pPr>
            <a:r>
              <a:rPr lang="fr-FR" dirty="0" smtClean="0">
                <a:latin typeface="Calibri" panose="020F0502020204030204" pitchFamily="34" charset="0"/>
              </a:rPr>
              <a:t>= </a:t>
            </a:r>
            <a:r>
              <a:rPr lang="fr-FR" dirty="0" smtClean="0"/>
              <a:t>Obligation reposant sur l’employeur pénalement sanctionnée</a:t>
            </a:r>
          </a:p>
          <a:p>
            <a:pPr lvl="1">
              <a:buNone/>
            </a:pPr>
            <a:r>
              <a:rPr lang="fr-FR" dirty="0" smtClean="0"/>
              <a:t>Obligation de résultat (?) – </a:t>
            </a:r>
            <a:r>
              <a:rPr lang="fr-FR" i="1" dirty="0" err="1" smtClean="0"/>
              <a:t>compa</a:t>
            </a:r>
            <a:r>
              <a:rPr lang="fr-FR" dirty="0" smtClean="0"/>
              <a:t>. Art. 5.1. </a:t>
            </a:r>
            <a:r>
              <a:rPr lang="fr-FR" dirty="0" err="1" smtClean="0"/>
              <a:t>Dir</a:t>
            </a:r>
            <a:r>
              <a:rPr lang="fr-FR" dirty="0" smtClean="0"/>
              <a:t> «  L'employeur est </a:t>
            </a:r>
            <a:r>
              <a:rPr lang="fr-FR" i="1" dirty="0" smtClean="0"/>
              <a:t>obligé</a:t>
            </a:r>
            <a:r>
              <a:rPr lang="fr-FR" dirty="0" smtClean="0"/>
              <a:t> d'assurer la sécurité et la santé des travailleurs dans tous les aspects liés au travail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654032"/>
          </a:xfrm>
        </p:spPr>
        <p:txBody>
          <a:bodyPr>
            <a:normAutofit fontScale="90000"/>
          </a:bodyPr>
          <a:lstStyle/>
          <a:p>
            <a:r>
              <a:rPr lang="fr-FR" dirty="0" smtClean="0"/>
              <a:t>Aperçu des obligations (suite)</a:t>
            </a:r>
            <a:endParaRPr lang="fr-FR" dirty="0"/>
          </a:p>
        </p:txBody>
      </p:sp>
      <p:sp>
        <p:nvSpPr>
          <p:cNvPr id="3" name="Espace réservé de la date 2"/>
          <p:cNvSpPr>
            <a:spLocks noGrp="1"/>
          </p:cNvSpPr>
          <p:nvPr>
            <p:ph type="dt" sz="half" idx="10"/>
          </p:nvPr>
        </p:nvSpPr>
        <p:spPr/>
        <p:txBody>
          <a:bodyPr/>
          <a:lstStyle/>
          <a:p>
            <a:r>
              <a:rPr lang="fr-FR" smtClean="0"/>
              <a:t>Janvier 2016</a:t>
            </a:r>
            <a:endParaRPr lang="fr-FR"/>
          </a:p>
        </p:txBody>
      </p:sp>
      <p:sp>
        <p:nvSpPr>
          <p:cNvPr id="4" name="Espace réservé du numéro de diapositive 3"/>
          <p:cNvSpPr>
            <a:spLocks noGrp="1"/>
          </p:cNvSpPr>
          <p:nvPr>
            <p:ph type="sldNum" sz="quarter" idx="12"/>
          </p:nvPr>
        </p:nvSpPr>
        <p:spPr/>
        <p:txBody>
          <a:bodyPr/>
          <a:lstStyle/>
          <a:p>
            <a:fld id="{35A19059-1EA8-4245-A59C-4A764C890FA8}" type="slidenum">
              <a:rPr lang="fr-FR" smtClean="0"/>
              <a:pPr/>
              <a:t>6</a:t>
            </a:fld>
            <a:endParaRPr lang="fr-FR"/>
          </a:p>
        </p:txBody>
      </p:sp>
      <p:sp>
        <p:nvSpPr>
          <p:cNvPr id="5" name="Espace réservé du contenu 4"/>
          <p:cNvSpPr>
            <a:spLocks noGrp="1"/>
          </p:cNvSpPr>
          <p:nvPr>
            <p:ph sz="quarter" idx="1"/>
          </p:nvPr>
        </p:nvSpPr>
        <p:spPr>
          <a:xfrm>
            <a:off x="827584" y="1007712"/>
            <a:ext cx="7772400" cy="5214974"/>
          </a:xfrm>
        </p:spPr>
        <p:txBody>
          <a:bodyPr>
            <a:normAutofit fontScale="70000" lnSpcReduction="20000"/>
          </a:bodyPr>
          <a:lstStyle/>
          <a:p>
            <a:pPr>
              <a:buNone/>
            </a:pPr>
            <a:r>
              <a:rPr lang="fr-FR" b="1" dirty="0" smtClean="0"/>
              <a:t>Mettre en place les acteurs de la prévention</a:t>
            </a:r>
          </a:p>
          <a:p>
            <a:r>
              <a:rPr lang="fr-FR" u="sng" dirty="0" smtClean="0"/>
              <a:t>Instituer un SIPPT </a:t>
            </a:r>
            <a:r>
              <a:rPr lang="fr-FR" dirty="0" smtClean="0"/>
              <a:t>: conseiller(s) en prévention (employeur si &lt; 20 travailleurs) </a:t>
            </a:r>
            <a:r>
              <a:rPr lang="fr-FR" sz="2300" dirty="0" smtClean="0"/>
              <a:t>(art. 33 et </a:t>
            </a:r>
            <a:r>
              <a:rPr lang="fr-FR" sz="2300" dirty="0" err="1" smtClean="0"/>
              <a:t>suiv</a:t>
            </a:r>
            <a:r>
              <a:rPr lang="fr-FR" sz="2300" dirty="0" smtClean="0"/>
              <a:t>, LBE et AR 98 II)</a:t>
            </a:r>
          </a:p>
          <a:p>
            <a:pPr lvl="1"/>
            <a:r>
              <a:rPr lang="fr-FR" dirty="0" smtClean="0"/>
              <a:t>Assiste l’employeur, membres de la ligne hiérarchique et travailleurs dans l’application réglementation (« expert »)</a:t>
            </a:r>
          </a:p>
          <a:p>
            <a:pPr lvl="1"/>
            <a:r>
              <a:rPr lang="fr-FR" dirty="0" smtClean="0"/>
              <a:t>Missions : AR 98 II</a:t>
            </a:r>
          </a:p>
          <a:p>
            <a:pPr lvl="1"/>
            <a:r>
              <a:rPr lang="fr-FR" dirty="0" smtClean="0"/>
              <a:t>Compétences : sécurité au travail, médecine du travail, ergonomie, hygiène industrielle et les aspects psychosociaux du travail (dont V/H)</a:t>
            </a:r>
          </a:p>
          <a:p>
            <a:pPr lvl="1"/>
            <a:r>
              <a:rPr lang="fr-FR" dirty="0" smtClean="0"/>
              <a:t>Formation exigée (selon type d’employeur A à D)  et recours possible/exigé au SEPPT (qui ne peut remplacer complètement le SIPPT) (cf. « document d’identification », art. 8 AR 98 II)</a:t>
            </a:r>
          </a:p>
          <a:p>
            <a:pPr lvl="1"/>
            <a:r>
              <a:rPr lang="fr-FR" dirty="0" smtClean="0"/>
              <a:t>Conseiller en prévention interne = travailleur de l’entreprise (temps plein ou temps partiel – durée des prestations reprise au « document d’identification ») + protection contre le licenciement (loi du 20/12/2002) </a:t>
            </a:r>
          </a:p>
          <a:p>
            <a:r>
              <a:rPr lang="fr-FR" u="sng" dirty="0" smtClean="0"/>
              <a:t>Instituer le C.P.P.T.</a:t>
            </a:r>
            <a:r>
              <a:rPr lang="fr-FR" dirty="0" smtClean="0"/>
              <a:t> : </a:t>
            </a:r>
          </a:p>
          <a:p>
            <a:pPr lvl="1"/>
            <a:r>
              <a:rPr lang="fr-FR" dirty="0" smtClean="0"/>
              <a:t>(processus ES – si ≥ 50 travailleurs) – à défaut, compétences déléguées en cascade (DS et travailleurs)</a:t>
            </a:r>
          </a:p>
          <a:p>
            <a:pPr lvl="1"/>
            <a:r>
              <a:rPr lang="fr-FR" dirty="0" smtClean="0"/>
              <a:t>Missions : générales (proposer tous les moyens et contribuer activement à tout ce qui est entrepris pour favoriser le bien-être en émettant des avis et propositions - art. 65 LBE) + missions « spécifiques » (A.R. 1999) : réception d’informations, avis préalable, accord préalable,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725470"/>
          </a:xfrm>
        </p:spPr>
        <p:txBody>
          <a:bodyPr>
            <a:normAutofit fontScale="90000"/>
          </a:bodyPr>
          <a:lstStyle/>
          <a:p>
            <a:r>
              <a:rPr lang="fr-FR" dirty="0" smtClean="0"/>
              <a:t>Aperçu des obligations (suite)</a:t>
            </a:r>
            <a:endParaRPr lang="fr-FR" dirty="0"/>
          </a:p>
        </p:txBody>
      </p:sp>
      <p:sp>
        <p:nvSpPr>
          <p:cNvPr id="3" name="Espace réservé de la date 2"/>
          <p:cNvSpPr>
            <a:spLocks noGrp="1"/>
          </p:cNvSpPr>
          <p:nvPr>
            <p:ph type="dt" sz="half" idx="10"/>
          </p:nvPr>
        </p:nvSpPr>
        <p:spPr/>
        <p:txBody>
          <a:bodyPr/>
          <a:lstStyle/>
          <a:p>
            <a:r>
              <a:rPr lang="fr-FR" smtClean="0"/>
              <a:t>Janvier 2016</a:t>
            </a:r>
            <a:endParaRPr lang="fr-FR"/>
          </a:p>
        </p:txBody>
      </p:sp>
      <p:sp>
        <p:nvSpPr>
          <p:cNvPr id="4" name="Espace réservé du numéro de diapositive 3"/>
          <p:cNvSpPr>
            <a:spLocks noGrp="1"/>
          </p:cNvSpPr>
          <p:nvPr>
            <p:ph type="sldNum" sz="quarter" idx="12"/>
          </p:nvPr>
        </p:nvSpPr>
        <p:spPr/>
        <p:txBody>
          <a:bodyPr/>
          <a:lstStyle/>
          <a:p>
            <a:fld id="{35A19059-1EA8-4245-A59C-4A764C890FA8}" type="slidenum">
              <a:rPr lang="fr-FR" smtClean="0"/>
              <a:pPr/>
              <a:t>7</a:t>
            </a:fld>
            <a:endParaRPr lang="fr-FR"/>
          </a:p>
        </p:txBody>
      </p:sp>
      <p:sp>
        <p:nvSpPr>
          <p:cNvPr id="5" name="Espace réservé du contenu 4"/>
          <p:cNvSpPr>
            <a:spLocks noGrp="1"/>
          </p:cNvSpPr>
          <p:nvPr>
            <p:ph sz="quarter" idx="1"/>
          </p:nvPr>
        </p:nvSpPr>
        <p:spPr>
          <a:xfrm>
            <a:off x="914400" y="1071546"/>
            <a:ext cx="7772400" cy="5453798"/>
          </a:xfrm>
        </p:spPr>
        <p:txBody>
          <a:bodyPr>
            <a:normAutofit fontScale="77500" lnSpcReduction="20000"/>
          </a:bodyPr>
          <a:lstStyle/>
          <a:p>
            <a:pPr marL="0" indent="0">
              <a:buNone/>
            </a:pPr>
            <a:r>
              <a:rPr lang="fr-FR" b="1" dirty="0"/>
              <a:t>Mettre en place </a:t>
            </a:r>
            <a:r>
              <a:rPr lang="fr-FR" b="1" dirty="0" smtClean="0"/>
              <a:t>la politique et ses «</a:t>
            </a:r>
            <a:r>
              <a:rPr lang="fr-FR" b="1" dirty="0"/>
              <a:t> outils » </a:t>
            </a:r>
          </a:p>
          <a:p>
            <a:pPr marL="274320" lvl="1" indent="0">
              <a:buNone/>
            </a:pPr>
            <a:r>
              <a:rPr lang="fr-FR" dirty="0" smtClean="0"/>
              <a:t>Obligation d’adopter une approche planifiée et structurée de la prévention) </a:t>
            </a:r>
            <a:r>
              <a:rPr lang="fr-FR" dirty="0" smtClean="0">
                <a:latin typeface="Calibri" panose="020F0502020204030204" pitchFamily="34" charset="0"/>
              </a:rPr>
              <a:t>→</a:t>
            </a:r>
            <a:r>
              <a:rPr lang="fr-FR" dirty="0" smtClean="0"/>
              <a:t> </a:t>
            </a:r>
            <a:r>
              <a:rPr lang="fr-FR" u="sng" dirty="0" smtClean="0"/>
              <a:t>système dynamique de gestion des risques</a:t>
            </a:r>
            <a:r>
              <a:rPr lang="fr-FR" dirty="0" smtClean="0"/>
              <a:t> (AR 98 I) </a:t>
            </a:r>
            <a:endParaRPr lang="fr-FR" dirty="0"/>
          </a:p>
          <a:p>
            <a:pPr marL="891540" lvl="2" indent="-342900"/>
            <a:r>
              <a:rPr lang="fr-FR" dirty="0" smtClean="0"/>
              <a:t>(système) Tous les domaines doivent être pris en compte ainsi que leur interaction éventuelle</a:t>
            </a:r>
          </a:p>
          <a:p>
            <a:pPr marL="891540" lvl="2" indent="-342900"/>
            <a:r>
              <a:rPr lang="fr-FR" dirty="0" smtClean="0"/>
              <a:t>(dynamique) Non statique (constamment évalué et adapté)</a:t>
            </a:r>
          </a:p>
          <a:p>
            <a:pPr marL="891540" lvl="2" indent="-342900"/>
            <a:r>
              <a:rPr lang="fr-FR" dirty="0" smtClean="0"/>
              <a:t>(de gestion) fixation, programmation et mise en œuvre d’une politique déterminée (« stratégie »)</a:t>
            </a:r>
          </a:p>
          <a:p>
            <a:pPr marL="891540" lvl="2" indent="-342900"/>
            <a:r>
              <a:rPr lang="fr-FR" dirty="0" smtClean="0"/>
              <a:t>(des risques) la probabilité de survenance d’un dommage en raison de l’exposition à un facteur </a:t>
            </a:r>
          </a:p>
          <a:p>
            <a:pPr marL="274320" lvl="1" indent="0">
              <a:buNone/>
            </a:pPr>
            <a:r>
              <a:rPr lang="fr-FR" dirty="0" smtClean="0"/>
              <a:t>Le système se concrétise par des </a:t>
            </a:r>
            <a:r>
              <a:rPr lang="fr-FR" b="1" dirty="0" smtClean="0"/>
              <a:t>instruments et mesures</a:t>
            </a:r>
          </a:p>
          <a:p>
            <a:pPr lvl="1"/>
            <a:r>
              <a:rPr lang="fr-FR" b="1" dirty="0" smtClean="0">
                <a:solidFill>
                  <a:schemeClr val="accent1"/>
                </a:solidFill>
              </a:rPr>
              <a:t>Analyse(s) des risques</a:t>
            </a:r>
            <a:r>
              <a:rPr lang="fr-FR" dirty="0" smtClean="0"/>
              <a:t> (document écrit qui permet de déterminer et choisir les mesures de prévention) : </a:t>
            </a:r>
          </a:p>
          <a:p>
            <a:pPr lvl="2"/>
            <a:r>
              <a:rPr lang="fr-FR" dirty="0" err="1" smtClean="0"/>
              <a:t>Càd</a:t>
            </a:r>
            <a:r>
              <a:rPr lang="fr-FR" dirty="0" smtClean="0"/>
              <a:t> ? Identification des dangers pour le bien-être, définition et détermination des risques, évaluation des risques</a:t>
            </a:r>
          </a:p>
          <a:p>
            <a:pPr lvl="2"/>
            <a:r>
              <a:rPr lang="fr-FR" dirty="0" smtClean="0"/>
              <a:t>Au niveau de l’organisation dans son ensemble, de chaque groupe de postes de travail/fonctions et au niveau de l’individu</a:t>
            </a:r>
          </a:p>
          <a:p>
            <a:pPr lvl="2"/>
            <a:r>
              <a:rPr lang="fr-FR" dirty="0" smtClean="0"/>
              <a:t>Comment ? La méthode est libre N.B. certaines méthodes ont été développées, telles que SOBANE (cf. site SPF ETCS) ou </a:t>
            </a:r>
            <a:r>
              <a:rPr lang="fr-FR" dirty="0" err="1" smtClean="0"/>
              <a:t>OiRA</a:t>
            </a:r>
            <a:r>
              <a:rPr lang="fr-FR" dirty="0" smtClean="0"/>
              <a:t> (</a:t>
            </a:r>
            <a:r>
              <a:rPr lang="fr-FR" dirty="0" smtClean="0">
                <a:hlinkClick r:id="rId2"/>
              </a:rPr>
              <a:t>www.oiraproject.eu</a:t>
            </a:r>
            <a:r>
              <a:rPr lang="fr-FR" dirty="0" smtClean="0"/>
              <a:t>)</a:t>
            </a:r>
          </a:p>
          <a:p>
            <a:pPr lvl="2"/>
            <a:r>
              <a:rPr lang="fr-FR" dirty="0" smtClean="0"/>
              <a:t>Certains risques font l’objet d’exigences complémentaires à celles de AR 98 I (RPS, bruit, chaleur/froid, agents chimiques, …)</a:t>
            </a:r>
          </a:p>
          <a:p>
            <a:pPr lvl="2"/>
            <a:r>
              <a:rPr lang="fr-FR" dirty="0" smtClean="0"/>
              <a:t>Évaluation et adaptation régulière indispensable</a:t>
            </a:r>
          </a:p>
          <a:p>
            <a:pPr lvl="2"/>
            <a:endParaRPr lang="fr-FR" dirty="0" smtClean="0"/>
          </a:p>
          <a:p>
            <a:pPr lvl="1"/>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487366"/>
          </a:xfrm>
        </p:spPr>
        <p:txBody>
          <a:bodyPr>
            <a:normAutofit fontScale="90000"/>
          </a:bodyPr>
          <a:lstStyle/>
          <a:p>
            <a:r>
              <a:rPr lang="fr-FR" dirty="0" smtClean="0"/>
              <a:t>Aperçu des obligations (suite)</a:t>
            </a:r>
            <a:endParaRPr lang="fr-FR" dirty="0"/>
          </a:p>
        </p:txBody>
      </p:sp>
      <p:sp>
        <p:nvSpPr>
          <p:cNvPr id="3" name="Espace réservé de la date 2"/>
          <p:cNvSpPr>
            <a:spLocks noGrp="1"/>
          </p:cNvSpPr>
          <p:nvPr>
            <p:ph type="dt" sz="half" idx="10"/>
          </p:nvPr>
        </p:nvSpPr>
        <p:spPr/>
        <p:txBody>
          <a:bodyPr/>
          <a:lstStyle/>
          <a:p>
            <a:r>
              <a:rPr lang="fr-FR" smtClean="0"/>
              <a:t>Janvier 2016</a:t>
            </a:r>
            <a:endParaRPr lang="fr-FR"/>
          </a:p>
        </p:txBody>
      </p:sp>
      <p:sp>
        <p:nvSpPr>
          <p:cNvPr id="4" name="Espace réservé du numéro de diapositive 3"/>
          <p:cNvSpPr>
            <a:spLocks noGrp="1"/>
          </p:cNvSpPr>
          <p:nvPr>
            <p:ph type="sldNum" sz="quarter" idx="12"/>
          </p:nvPr>
        </p:nvSpPr>
        <p:spPr/>
        <p:txBody>
          <a:bodyPr/>
          <a:lstStyle/>
          <a:p>
            <a:fld id="{35A19059-1EA8-4245-A59C-4A764C890FA8}" type="slidenum">
              <a:rPr lang="fr-FR" smtClean="0"/>
              <a:pPr/>
              <a:t>8</a:t>
            </a:fld>
            <a:endParaRPr lang="fr-FR"/>
          </a:p>
        </p:txBody>
      </p:sp>
      <p:sp>
        <p:nvSpPr>
          <p:cNvPr id="5" name="Espace réservé du contenu 4"/>
          <p:cNvSpPr>
            <a:spLocks noGrp="1"/>
          </p:cNvSpPr>
          <p:nvPr>
            <p:ph sz="quarter" idx="1"/>
          </p:nvPr>
        </p:nvSpPr>
        <p:spPr>
          <a:xfrm>
            <a:off x="914400" y="836712"/>
            <a:ext cx="7772400" cy="5760640"/>
          </a:xfrm>
        </p:spPr>
        <p:txBody>
          <a:bodyPr>
            <a:normAutofit fontScale="85000" lnSpcReduction="20000"/>
          </a:bodyPr>
          <a:lstStyle/>
          <a:p>
            <a:pPr lvl="1"/>
            <a:r>
              <a:rPr lang="fr-FR" dirty="0" smtClean="0"/>
              <a:t>Fixer des </a:t>
            </a:r>
            <a:r>
              <a:rPr lang="fr-FR" b="1" dirty="0" smtClean="0">
                <a:solidFill>
                  <a:schemeClr val="accent1"/>
                </a:solidFill>
              </a:rPr>
              <a:t>mesures de prévention </a:t>
            </a:r>
            <a:r>
              <a:rPr lang="fr-FR" sz="1600" dirty="0" smtClean="0"/>
              <a:t>(coulées dans les outils ci-dessous) </a:t>
            </a:r>
          </a:p>
          <a:p>
            <a:pPr lvl="2"/>
            <a:r>
              <a:rPr lang="fr-FR" dirty="0" smtClean="0"/>
              <a:t>Ensemble des dispositions ou mesures prises ou prévues à tous les stades de l’activité de l’entreprise ou de l’institution et à tous les niveaux, en vue d’éviter ou de diminuer les risques professionnels (art. 2, 5° AR 98 I)</a:t>
            </a:r>
            <a:endParaRPr lang="fr-FR" b="1" dirty="0">
              <a:solidFill>
                <a:schemeClr val="accent1"/>
              </a:solidFill>
            </a:endParaRPr>
          </a:p>
          <a:p>
            <a:pPr lvl="2"/>
            <a:r>
              <a:rPr lang="fr-FR" dirty="0" smtClean="0"/>
              <a:t>A fixer dans le respect des principes généraux (art. 5 LBE)</a:t>
            </a:r>
          </a:p>
          <a:p>
            <a:pPr lvl="2"/>
            <a:r>
              <a:rPr lang="fr-FR" dirty="0" smtClean="0"/>
              <a:t>Hiérarchie (priorité de la prévention primaire </a:t>
            </a:r>
            <a:r>
              <a:rPr lang="fr-FR" dirty="0"/>
              <a:t>sur secondaire et secondaire sur tertiaire</a:t>
            </a:r>
            <a:r>
              <a:rPr lang="fr-FR" dirty="0" smtClean="0"/>
              <a:t>) </a:t>
            </a:r>
          </a:p>
          <a:p>
            <a:pPr lvl="2"/>
            <a:r>
              <a:rPr lang="fr-FR" dirty="0" smtClean="0"/>
              <a:t>Niveaux multiples (entreprise, groupe de postes et individu)</a:t>
            </a:r>
          </a:p>
          <a:p>
            <a:pPr lvl="2"/>
            <a:r>
              <a:rPr lang="fr-FR" dirty="0" smtClean="0"/>
              <a:t>Contenu : liste exemplative art. 9 AR 98 I (</a:t>
            </a:r>
            <a:r>
              <a:rPr lang="fr-FR" dirty="0"/>
              <a:t>organisation de l’entreprise, méthode de travail, conception et adaptation du poste de travail, </a:t>
            </a:r>
            <a:r>
              <a:rPr lang="fr-FR" dirty="0" smtClean="0"/>
              <a:t>surveillance médicale, …) </a:t>
            </a:r>
            <a:endParaRPr lang="fr-FR" dirty="0"/>
          </a:p>
          <a:p>
            <a:pPr lvl="1"/>
            <a:r>
              <a:rPr lang="fr-FR" dirty="0" smtClean="0"/>
              <a:t>Adopter un</a:t>
            </a:r>
            <a:r>
              <a:rPr lang="fr-FR" b="1" dirty="0" smtClean="0">
                <a:solidFill>
                  <a:schemeClr val="accent1"/>
                </a:solidFill>
              </a:rPr>
              <a:t> plan global de prévention</a:t>
            </a:r>
            <a:r>
              <a:rPr lang="fr-FR" dirty="0" smtClean="0"/>
              <a:t> quinquennal (art. 10 AR 98 I) </a:t>
            </a:r>
            <a:r>
              <a:rPr lang="fr-FR" sz="2100" dirty="0" smtClean="0"/>
              <a:t>(programme les activités de prévention à développer et à appliquer)</a:t>
            </a:r>
            <a:r>
              <a:rPr lang="fr-FR" dirty="0" smtClean="0"/>
              <a:t>. Il contient pour chaque domaine du bien-être :</a:t>
            </a:r>
          </a:p>
          <a:p>
            <a:pPr lvl="2"/>
            <a:r>
              <a:rPr lang="fr-FR" dirty="0" smtClean="0"/>
              <a:t>Les résultats des analyses de risques et les mesures de prévention à prendre au cours des 5 années visées par le plan</a:t>
            </a:r>
          </a:p>
          <a:p>
            <a:pPr lvl="2"/>
            <a:r>
              <a:rPr lang="fr-FR" dirty="0" smtClean="0"/>
              <a:t>La manière dont la politique sera mise en œuvre en précisant les objectifs prioritaires, les activités et les missions à accomplir pour atteindre ces objectifs, les moyens organisationnels, matériels et financiers à affecter et les missions, obligations et moyens des personnes concernées</a:t>
            </a:r>
          </a:p>
          <a:p>
            <a:pPr lvl="2"/>
            <a:r>
              <a:rPr lang="fr-FR" dirty="0" smtClean="0"/>
              <a:t>Le mode d’adaptation du plan (si changement de circonstances) et les critères d’évaluation de la politique) </a:t>
            </a: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74638"/>
            <a:ext cx="7772400" cy="654032"/>
          </a:xfrm>
        </p:spPr>
        <p:txBody>
          <a:bodyPr>
            <a:normAutofit fontScale="90000"/>
          </a:bodyPr>
          <a:lstStyle/>
          <a:p>
            <a:r>
              <a:rPr lang="fr-FR" dirty="0" smtClean="0"/>
              <a:t>Aperçu des obligations (suite)</a:t>
            </a:r>
            <a:endParaRPr lang="fr-FR" dirty="0"/>
          </a:p>
        </p:txBody>
      </p:sp>
      <p:sp>
        <p:nvSpPr>
          <p:cNvPr id="3" name="Espace réservé de la date 2"/>
          <p:cNvSpPr>
            <a:spLocks noGrp="1"/>
          </p:cNvSpPr>
          <p:nvPr>
            <p:ph type="dt" sz="half" idx="10"/>
          </p:nvPr>
        </p:nvSpPr>
        <p:spPr/>
        <p:txBody>
          <a:bodyPr/>
          <a:lstStyle/>
          <a:p>
            <a:r>
              <a:rPr lang="fr-FR" smtClean="0"/>
              <a:t>Janvier 2016</a:t>
            </a:r>
            <a:endParaRPr lang="fr-FR"/>
          </a:p>
        </p:txBody>
      </p:sp>
      <p:sp>
        <p:nvSpPr>
          <p:cNvPr id="4" name="Espace réservé du numéro de diapositive 3"/>
          <p:cNvSpPr>
            <a:spLocks noGrp="1"/>
          </p:cNvSpPr>
          <p:nvPr>
            <p:ph type="sldNum" sz="quarter" idx="12"/>
          </p:nvPr>
        </p:nvSpPr>
        <p:spPr/>
        <p:txBody>
          <a:bodyPr/>
          <a:lstStyle/>
          <a:p>
            <a:fld id="{35A19059-1EA8-4245-A59C-4A764C890FA8}" type="slidenum">
              <a:rPr lang="fr-FR" smtClean="0"/>
              <a:pPr/>
              <a:t>9</a:t>
            </a:fld>
            <a:endParaRPr lang="fr-FR"/>
          </a:p>
        </p:txBody>
      </p:sp>
      <p:sp>
        <p:nvSpPr>
          <p:cNvPr id="5" name="Espace réservé du contenu 4"/>
          <p:cNvSpPr>
            <a:spLocks noGrp="1"/>
          </p:cNvSpPr>
          <p:nvPr>
            <p:ph sz="quarter" idx="1"/>
          </p:nvPr>
        </p:nvSpPr>
        <p:spPr>
          <a:xfrm>
            <a:off x="914400" y="1000108"/>
            <a:ext cx="7772400" cy="5500726"/>
          </a:xfrm>
        </p:spPr>
        <p:txBody>
          <a:bodyPr>
            <a:normAutofit fontScale="70000" lnSpcReduction="20000"/>
          </a:bodyPr>
          <a:lstStyle/>
          <a:p>
            <a:pPr lvl="1"/>
            <a:r>
              <a:rPr lang="fr-FR" dirty="0" smtClean="0"/>
              <a:t>Adopter un </a:t>
            </a:r>
            <a:r>
              <a:rPr lang="fr-FR" b="1" dirty="0" smtClean="0">
                <a:solidFill>
                  <a:schemeClr val="accent1"/>
                </a:solidFill>
              </a:rPr>
              <a:t>plan d’action annuel</a:t>
            </a:r>
            <a:r>
              <a:rPr lang="fr-FR" dirty="0" smtClean="0"/>
              <a:t> (art. 11, AR 98 I), fondé sur le plan global. Il contient</a:t>
            </a:r>
          </a:p>
          <a:p>
            <a:pPr lvl="2"/>
            <a:r>
              <a:rPr lang="fr-FR" dirty="0" smtClean="0"/>
              <a:t>Les objectifs prioritaires pour l’année concernée (suivante)</a:t>
            </a:r>
          </a:p>
          <a:p>
            <a:pPr lvl="2"/>
            <a:r>
              <a:rPr lang="fr-FR" dirty="0" smtClean="0"/>
              <a:t>Les moyens et méthodes pour atteindre les objectifs</a:t>
            </a:r>
          </a:p>
          <a:p>
            <a:pPr lvl="2"/>
            <a:r>
              <a:rPr lang="fr-FR" dirty="0" smtClean="0"/>
              <a:t>Les missions, obligations et moyens des personnes concernées</a:t>
            </a:r>
          </a:p>
          <a:p>
            <a:pPr lvl="2"/>
            <a:r>
              <a:rPr lang="fr-FR" dirty="0" smtClean="0"/>
              <a:t>Les adaptations à apporter au plan global suite à un changement de circonstances, aux accidents et incidents survenus, au rapport annuel du SIPPT et aux avis du CPPT (année précédente)</a:t>
            </a:r>
          </a:p>
          <a:p>
            <a:r>
              <a:rPr lang="fr-FR" dirty="0" smtClean="0"/>
              <a:t>Qui ? </a:t>
            </a:r>
          </a:p>
          <a:p>
            <a:pPr lvl="1"/>
            <a:r>
              <a:rPr lang="fr-FR" dirty="0" smtClean="0"/>
              <a:t>L’employeur (devoir d’initiative et responsabilité finale)</a:t>
            </a:r>
          </a:p>
          <a:p>
            <a:pPr lvl="1"/>
            <a:r>
              <a:rPr lang="fr-FR" dirty="0" smtClean="0"/>
              <a:t>En associant le SPPT et les membres de la ligne hiérarchique </a:t>
            </a:r>
          </a:p>
          <a:p>
            <a:pPr lvl="1"/>
            <a:r>
              <a:rPr lang="fr-FR" dirty="0" smtClean="0"/>
              <a:t>En consultant le CPPT (avis préalable requis sur le plan global et le plan d’action)</a:t>
            </a:r>
          </a:p>
          <a:p>
            <a:r>
              <a:rPr lang="fr-FR" dirty="0" smtClean="0"/>
              <a:t>Évaluations régulières à opérer (art. 14, AR 98 I)</a:t>
            </a:r>
          </a:p>
          <a:p>
            <a:r>
              <a:rPr lang="fr-FR" dirty="0" smtClean="0"/>
              <a:t>Obligations de la ligne hiérarchique </a:t>
            </a:r>
          </a:p>
          <a:p>
            <a:pPr lvl="1"/>
            <a:r>
              <a:rPr lang="fr-FR" dirty="0" smtClean="0"/>
              <a:t>ceux </a:t>
            </a:r>
            <a:r>
              <a:rPr lang="fr-FR" dirty="0"/>
              <a:t>qui, à tous niveaux, ont le pouvoir de donner des ordres, qui doivent être identifiés par l’employeur </a:t>
            </a:r>
          </a:p>
          <a:p>
            <a:pPr lvl="1"/>
            <a:r>
              <a:rPr lang="fr-FR" dirty="0" smtClean="0"/>
              <a:t>Missions : art. 13 AR 98 I (dont contrôler la répartition des tâches, surveiller le respect des instructions, s’assurer de la compréhension et la mise en pratique de la politique de prévention, détecter les problématiques d’ordre psychosocial et veiller à leur traitement précoce)</a:t>
            </a:r>
          </a:p>
          <a:p>
            <a:pPr lvl="1"/>
            <a:r>
              <a:rPr lang="fr-FR" dirty="0" smtClean="0"/>
              <a:t>N’exonère pas l’employeur de sa responsabilité (art. 15 AR 98 I)</a:t>
            </a:r>
            <a:endParaRPr lang="fr-F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pitaux">
  <a:themeElements>
    <a:clrScheme name="Capitaux">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pitaux">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apitaux">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371</TotalTime>
  <Words>1165</Words>
  <Application>Microsoft Office PowerPoint</Application>
  <PresentationFormat>Affichage à l'écran (4:3)</PresentationFormat>
  <Paragraphs>154</Paragraphs>
  <Slides>12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12</vt:i4>
      </vt:variant>
    </vt:vector>
  </HeadingPairs>
  <TitlesOfParts>
    <vt:vector size="17" baseType="lpstr">
      <vt:lpstr>Calibri</vt:lpstr>
      <vt:lpstr>Franklin Gothic Book</vt:lpstr>
      <vt:lpstr>Perpetua</vt:lpstr>
      <vt:lpstr>Wingdings 2</vt:lpstr>
      <vt:lpstr>Capitaux</vt:lpstr>
      <vt:lpstr>Aperçu de la réglementation relative au bien-être au travail</vt:lpstr>
      <vt:lpstr>Historique</vt:lpstr>
      <vt:lpstr>Le concept</vt:lpstr>
      <vt:lpstr>Les normes les plus utilisées</vt:lpstr>
      <vt:lpstr>Aperçu des obligations </vt:lpstr>
      <vt:lpstr>Aperçu des obligations (suite)</vt:lpstr>
      <vt:lpstr>Aperçu des obligations (suite)</vt:lpstr>
      <vt:lpstr>Aperçu des obligations (suite)</vt:lpstr>
      <vt:lpstr>Aperçu des obligations (suite)</vt:lpstr>
      <vt:lpstr>Surveillance médicale (AR 28/05/2003)</vt:lpstr>
      <vt:lpstr>Surveillance médicale (AR 28/05/2003)</vt:lpstr>
      <vt:lpstr>Surveillance médicale (AR 28/05/2003)</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SAMSUNG</dc:creator>
  <cp:lastModifiedBy>thetis</cp:lastModifiedBy>
  <cp:revision>40</cp:revision>
  <dcterms:created xsi:type="dcterms:W3CDTF">2016-01-23T15:06:15Z</dcterms:created>
  <dcterms:modified xsi:type="dcterms:W3CDTF">2016-03-17T14:16:23Z</dcterms:modified>
</cp:coreProperties>
</file>